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0693400" cy="10693400"/>
  <p:notesSz cx="10693400" cy="10693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268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6137" y="2767075"/>
            <a:ext cx="6370574" cy="422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u2rechitsa.schools.by/pages/opyty-so-snegom" TargetMode="External"/><Relationship Id="rId7" Type="http://schemas.openxmlformats.org/officeDocument/2006/relationships/hyperlink" Target="https://multiurok.ru/files/statia-detskoe-eksperimentirovanie-kak-metod-pozna.html" TargetMode="External"/><Relationship Id="rId2" Type="http://schemas.openxmlformats.org/officeDocument/2006/relationships/hyperlink" Target="https://nsportal.ru/detskiy-sad/zdorovyy-obraz-zhizni/2014/12/21/podvizhnye-igry-po-temam-zima-novyy-god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al-su98.edumsko.ru/articles/post/2072116" TargetMode="External"/><Relationship Id="rId5" Type="http://schemas.openxmlformats.org/officeDocument/2006/relationships/hyperlink" Target="https://infourok.ru/eksperimentalnaya-deyatelnost-opiti-i-eksperimenti-so-snegom-1873538.html" TargetMode="External"/><Relationship Id="rId4" Type="http://schemas.openxmlformats.org/officeDocument/2006/relationships/hyperlink" Target="https://profi.ru/media/zanimatelnaya-nauka-7-eksperimentov-po-fizike-i-himii-kotorie-mozhno-postavit-zimoy-na-ulice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7101" y="685291"/>
            <a:ext cx="8839200" cy="954236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002665" marR="5080" indent="-990600" algn="ctr">
              <a:lnSpc>
                <a:spcPct val="103299"/>
              </a:lnSpc>
              <a:spcBef>
                <a:spcPts val="25"/>
              </a:spcBef>
            </a:pPr>
            <a:r>
              <a:rPr sz="2000" spc="-5" dirty="0">
                <a:latin typeface="Times New Roman"/>
                <a:cs typeface="Times New Roman"/>
              </a:rPr>
              <a:t>Муниципальное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 err="1">
                <a:latin typeface="Times New Roman"/>
                <a:cs typeface="Times New Roman"/>
              </a:rPr>
              <a:t>бюджетное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lang="ru-RU" sz="2000" spc="-5" dirty="0" smtClean="0">
                <a:latin typeface="Times New Roman"/>
                <a:cs typeface="Times New Roman"/>
              </a:rPr>
              <a:t>образовательное </a:t>
            </a:r>
            <a:r>
              <a:rPr sz="2000" spc="-5" dirty="0" smtClean="0">
                <a:latin typeface="Times New Roman"/>
                <a:cs typeface="Times New Roman"/>
              </a:rPr>
              <a:t> </a:t>
            </a:r>
            <a:r>
              <a:rPr sz="2000" spc="-5" dirty="0" err="1" smtClean="0">
                <a:latin typeface="Times New Roman"/>
                <a:cs typeface="Times New Roman"/>
              </a:rPr>
              <a:t>учреждение</a:t>
            </a:r>
            <a:r>
              <a:rPr lang="ru-RU" sz="2000" spc="-5" dirty="0" smtClean="0">
                <a:latin typeface="Times New Roman"/>
                <a:cs typeface="Times New Roman"/>
              </a:rPr>
              <a:t> дополнительного образования «Центр детского творчества» </a:t>
            </a:r>
          </a:p>
          <a:p>
            <a:pPr marL="1002665" marR="5080" indent="-990600" algn="ctr">
              <a:lnSpc>
                <a:spcPct val="103299"/>
              </a:lnSpc>
              <a:spcBef>
                <a:spcPts val="25"/>
              </a:spcBef>
            </a:pPr>
            <a:r>
              <a:rPr lang="ru-RU" sz="2000" spc="-5" dirty="0" smtClean="0">
                <a:latin typeface="Times New Roman"/>
                <a:cs typeface="Times New Roman"/>
              </a:rPr>
              <a:t>Актанышского муниципального района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6136" y="2767075"/>
            <a:ext cx="8789163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1180"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Проект </a:t>
            </a:r>
            <a:r>
              <a:rPr spc="-10" dirty="0"/>
              <a:t>на </a:t>
            </a:r>
            <a:r>
              <a:rPr dirty="0"/>
              <a:t>тему:</a:t>
            </a:r>
            <a:r>
              <a:rPr spc="-20" dirty="0"/>
              <a:t> </a:t>
            </a:r>
            <a:r>
              <a:rPr spc="-5" dirty="0"/>
              <a:t>«Снег</a:t>
            </a:r>
            <a:r>
              <a:rPr dirty="0"/>
              <a:t> и</a:t>
            </a:r>
            <a:r>
              <a:rPr spc="-5" dirty="0"/>
              <a:t> </a:t>
            </a:r>
            <a:r>
              <a:rPr dirty="0"/>
              <a:t>его </a:t>
            </a:r>
            <a:r>
              <a:rPr spc="-5" dirty="0"/>
              <a:t>свойства»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51100" y="3517900"/>
            <a:ext cx="5938507" cy="371220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591050" y="7779641"/>
            <a:ext cx="663245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ru-RU" sz="1800" dirty="0" smtClean="0">
                <a:latin typeface="Times New Roman"/>
                <a:cs typeface="Times New Roman"/>
              </a:rPr>
              <a:t>Педагог ДО Хасанова Н.Н.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88511" y="9064396"/>
            <a:ext cx="3967989" cy="403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480" marR="5080" indent="-145415" algn="ctr">
              <a:lnSpc>
                <a:spcPct val="140600"/>
              </a:lnSpc>
              <a:spcBef>
                <a:spcPts val="100"/>
              </a:spcBef>
            </a:pPr>
            <a:r>
              <a:rPr lang="ru-RU" sz="1800" dirty="0" smtClean="0">
                <a:latin typeface="Times New Roman"/>
                <a:cs typeface="Times New Roman"/>
              </a:rPr>
              <a:t>Актаныш </a:t>
            </a:r>
            <a:r>
              <a:rPr sz="1800" dirty="0" smtClean="0">
                <a:latin typeface="Times New Roman"/>
                <a:cs typeface="Times New Roman"/>
              </a:rPr>
              <a:t>202</a:t>
            </a:r>
            <a:r>
              <a:rPr lang="ru-RU" sz="1800" dirty="0" smtClean="0">
                <a:latin typeface="Times New Roman"/>
                <a:cs typeface="Times New Roman"/>
              </a:rPr>
              <a:t>2</a:t>
            </a:r>
            <a:r>
              <a:rPr sz="1800" dirty="0" smtClean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6449" y="514603"/>
            <a:ext cx="6788150" cy="41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35"/>
              </a:lnSpc>
              <a:spcBef>
                <a:spcPts val="100"/>
              </a:spcBef>
            </a:pPr>
            <a:r>
              <a:rPr sz="1400" b="1" dirty="0">
                <a:latin typeface="Times New Roman"/>
                <a:cs typeface="Times New Roman"/>
              </a:rPr>
              <a:t>8.</a:t>
            </a:r>
            <a:r>
              <a:rPr sz="1400" b="1" spc="-5" dirty="0">
                <a:latin typeface="Times New Roman"/>
                <a:cs typeface="Times New Roman"/>
              </a:rPr>
              <a:t> Перспективный</a:t>
            </a:r>
            <a:r>
              <a:rPr sz="1400" b="1" dirty="0">
                <a:latin typeface="Times New Roman"/>
                <a:cs typeface="Times New Roman"/>
              </a:rPr>
              <a:t> план </a:t>
            </a:r>
            <a:r>
              <a:rPr sz="1400" b="1" spc="-5" dirty="0">
                <a:latin typeface="Times New Roman"/>
                <a:cs typeface="Times New Roman"/>
              </a:rPr>
              <a:t>работы</a:t>
            </a:r>
            <a:r>
              <a:rPr sz="1400" b="1" dirty="0">
                <a:latin typeface="Times New Roman"/>
                <a:cs typeface="Times New Roman"/>
              </a:rPr>
              <a:t> с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детьми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по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реализации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проекта</a:t>
            </a:r>
            <a:endParaRPr sz="1400">
              <a:latin typeface="Times New Roman"/>
              <a:cs typeface="Times New Roman"/>
            </a:endParaRPr>
          </a:p>
          <a:p>
            <a:pPr marL="5970270">
              <a:lnSpc>
                <a:spcPts val="1395"/>
              </a:lnSpc>
            </a:pPr>
            <a:r>
              <a:rPr sz="1200" dirty="0">
                <a:latin typeface="Times New Roman"/>
                <a:cs typeface="Times New Roman"/>
              </a:rPr>
              <a:t>Таблица</a:t>
            </a:r>
            <a:r>
              <a:rPr sz="1200" spc="-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№2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47700" y="920496"/>
          <a:ext cx="9260840" cy="61584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4650"/>
                <a:gridCol w="3442970"/>
                <a:gridCol w="4173220"/>
              </a:tblGrid>
              <a:tr h="210312">
                <a:tc>
                  <a:txBody>
                    <a:bodyPr/>
                    <a:lstStyle/>
                    <a:p>
                      <a:pPr algn="ctr">
                        <a:lnSpc>
                          <a:spcPts val="1555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Дата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6605">
                        <a:lnSpc>
                          <a:spcPts val="1555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Название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мероприятия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55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Задачи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8616">
                <a:tc>
                  <a:txBody>
                    <a:bodyPr/>
                    <a:lstStyle/>
                    <a:p>
                      <a:pPr marL="68580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неделя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Беседа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«Что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мы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знаем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снеге?».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7945" marR="59690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Уточнить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знания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снеге,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его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значение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всего</a:t>
                      </a:r>
                      <a:r>
                        <a:rPr sz="14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живого;</a:t>
                      </a:r>
                      <a:r>
                        <a:rPr sz="14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познакомить</a:t>
                      </a:r>
                      <a:r>
                        <a:rPr sz="1400" spc="2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4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со</a:t>
                      </a:r>
                      <a:r>
                        <a:rPr sz="1400" spc="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свойствами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снега.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Учить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замечать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природе.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1284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Опыт: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«Что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такое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снег?»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59055" algn="just">
                        <a:lnSpc>
                          <a:spcPct val="95700"/>
                        </a:lnSpc>
                        <a:spcBef>
                          <a:spcPts val="74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Сформировать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представления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о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том,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что</a:t>
                      </a:r>
                      <a:r>
                        <a:rPr sz="1400" spc="3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состоит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из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снежинок,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снежинки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имеют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разный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размер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форму.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Учить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помощью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лупы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видеть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снежинки.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Активизировать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речь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счет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прилагательных.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46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261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4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Чтение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рассказа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Н.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Калининой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«Снежный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колобок».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7945" marR="159385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Показать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особенность литературных произведений,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раскрыть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многообразие литературного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слова;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уточнять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расширять представления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снеге;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воспитывать любовь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литературе, чуткость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художественному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слову.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1278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7945" marR="612775">
                        <a:lnSpc>
                          <a:spcPts val="1610"/>
                        </a:lnSpc>
                        <a:spcBef>
                          <a:spcPts val="80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Опыт: «Какой снег растает быстрее: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плотный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рыхлый</a:t>
                      </a:r>
                      <a:r>
                        <a:rPr sz="1400" spc="-5" dirty="0">
                          <a:solidFill>
                            <a:srgbClr val="3E3E3E"/>
                          </a:solidFill>
                          <a:latin typeface="Times New Roman"/>
                          <a:cs typeface="Times New Roman"/>
                        </a:rPr>
                        <a:t>?»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016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296545">
                        <a:lnSpc>
                          <a:spcPct val="95700"/>
                        </a:lnSpc>
                        <a:spcBef>
                          <a:spcPts val="7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Познакомить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особенностями снега: снег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тает в 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тепле,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плотный снег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тает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медленнее, чем рыхлый.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Развивать мыслительные процессы: умение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анализировать, делать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выводы.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Воспитывать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интерес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снегу.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39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85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7945" marR="343535">
                        <a:lnSpc>
                          <a:spcPts val="161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Рассматривание картин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фотографий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зиме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описание.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7945" marR="59055" algn="just">
                        <a:lnSpc>
                          <a:spcPts val="161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Учить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детей описывать картину, развивать связную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речь,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умение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употреблять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сложные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предложения,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используя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все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части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речи.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8184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Словесное упражнение: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«Снег,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какой?»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7945" marR="59055" algn="just">
                        <a:lnSpc>
                          <a:spcPct val="96100"/>
                        </a:lnSpc>
                        <a:spcBef>
                          <a:spcPts val="74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Активизировать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в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речи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слова: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тёмный,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грязный,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чистый,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рыхлый,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липкий,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тяжёлый,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лёгкий,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тает,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темнеет,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оседает.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46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101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305" algn="ctr">
                        <a:lnSpc>
                          <a:spcPts val="1660"/>
                        </a:lnSpc>
                        <a:spcBef>
                          <a:spcPts val="68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Сформировать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представления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том,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снег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белого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17698"/>
              </p:ext>
            </p:extLst>
          </p:nvPr>
        </p:nvGraphicFramePr>
        <p:xfrm>
          <a:off x="647700" y="541020"/>
          <a:ext cx="9260840" cy="9072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4650"/>
                <a:gridCol w="3442970"/>
                <a:gridCol w="4173220"/>
              </a:tblGrid>
              <a:tr h="87517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Опыт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«Какого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цвета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снег?»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445770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цвета.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Познакомить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тем,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что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цвет может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измениться под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воздействием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разных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факторов.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Развивать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наблюдательность.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0142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Аппликация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«Зимний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пейзаж»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Опыт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«Почему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снег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мягкий?»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algn="just">
                        <a:lnSpc>
                          <a:spcPts val="15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Учить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делать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аппликацию,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передавать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красоту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7945" marR="59055" algn="just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зимнего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пейзажа.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Развивать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технические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навыки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работы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кисточкой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 клеем.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Учить использовать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работе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материал: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вату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ватные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диски,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цветную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бумагу.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7945" marR="187325">
                        <a:lnSpc>
                          <a:spcPct val="9600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Сформировать представление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 детей о том, что 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снег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мягкий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из-за наличия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воздуха между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снежинками.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Развивать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наблюдательность,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интерес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снегу.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661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199390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Эксперимент «Где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холоднее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снег: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тепле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на улице?»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58419" algn="just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Сформировать представления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о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том,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улице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температура снега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ниже, чем в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помещении. Учить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40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устанавливать</a:t>
                      </a:r>
                      <a:r>
                        <a:rPr sz="14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причинно-следственные</a:t>
                      </a:r>
                      <a:r>
                        <a:rPr sz="140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связи,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7945" algn="just">
                        <a:lnSpc>
                          <a:spcPts val="155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умение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делать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выводы.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55024">
                <a:tc rowSpan="3">
                  <a:txBody>
                    <a:bodyPr/>
                    <a:lstStyle/>
                    <a:p>
                      <a:pPr marL="68580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неделя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Аппликация: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«Снеговик».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59055" algn="just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Учить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делать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аппликацию-снеговика.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Развивать технические навыки работы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кисточкой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клеем.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Учить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использовать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в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работе</a:t>
                      </a:r>
                      <a:r>
                        <a:rPr sz="1400" spc="3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материал: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ватные</a:t>
                      </a:r>
                      <a:r>
                        <a:rPr sz="14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диски,</a:t>
                      </a:r>
                      <a:r>
                        <a:rPr sz="1400" spc="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цветную</a:t>
                      </a:r>
                      <a:r>
                        <a:rPr sz="1400" spc="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бумагу.</a:t>
                      </a:r>
                      <a:r>
                        <a:rPr sz="1400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Воспитывать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7945" algn="just">
                        <a:lnSpc>
                          <a:spcPts val="155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интерес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работе.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4387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59055">
                        <a:lnSpc>
                          <a:spcPts val="1610"/>
                        </a:lnSpc>
                        <a:spcBef>
                          <a:spcPts val="5"/>
                        </a:spcBef>
                        <a:tabLst>
                          <a:tab pos="760095" algn="l"/>
                          <a:tab pos="1116965" algn="l"/>
                          <a:tab pos="1704975" algn="l"/>
                          <a:tab pos="2341880" algn="l"/>
                          <a:tab pos="3004820" algn="l"/>
                        </a:tabLst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есе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	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	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:	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нег	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жет	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ть  опасным».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97155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Формировать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детей правила безопасного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поведения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со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снегом: нельзя подходить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 домам, на 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крышах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которых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висят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большие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снеговые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козырьки,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нельзя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брать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рот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снег, т.к.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может заболеть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горло., 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нельзя залазить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неизвестные снежные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горки,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ts val="155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которые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скрывают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ямы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или арматуру.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31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524510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Отгадывание загадок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 снеге,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зимних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явлениях.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115570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Развивать умение отгадывать загадки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зимних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явлениях.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Воспитывать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интерес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зимним явлениям.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47700" y="541020"/>
          <a:ext cx="9260840" cy="17373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4650"/>
                <a:gridCol w="3442970"/>
                <a:gridCol w="4173220"/>
              </a:tblGrid>
              <a:tr h="123290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Чтение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сказки «Снегурочка»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130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Опыт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«Куда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делась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Снегурочка?»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151765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Познакомить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русской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народной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сказкой. Учить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устанавливать причинно-следственные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связи,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делать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вывод.</a:t>
                      </a:r>
                      <a:r>
                        <a:rPr sz="1400" spc="3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Развивать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интерес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сказке.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ts val="152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Систематизировать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знания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свойствах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снега.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7945" marR="593725">
                        <a:lnSpc>
                          <a:spcPts val="162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Познакомить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детей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со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свойствами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снега: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тает,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превращается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в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воду,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вода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испаряется.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44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59690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Оформление</a:t>
                      </a:r>
                      <a:r>
                        <a:rPr sz="14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лэп-бука</a:t>
                      </a:r>
                      <a:r>
                        <a:rPr sz="14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«Что</a:t>
                      </a:r>
                      <a:r>
                        <a:rPr sz="14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мы</a:t>
                      </a:r>
                      <a:r>
                        <a:rPr sz="14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знаем</a:t>
                      </a:r>
                      <a:r>
                        <a:rPr sz="1400" spc="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снеге?»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59055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Закрепить</a:t>
                      </a:r>
                      <a:r>
                        <a:rPr sz="14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знания</a:t>
                      </a:r>
                      <a:r>
                        <a:rPr sz="14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свойствах</a:t>
                      </a:r>
                      <a:r>
                        <a:rPr sz="1400" spc="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снега</a:t>
                      </a:r>
                      <a:r>
                        <a:rPr sz="14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посредством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изготовления лэп-бука.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50790" y="692911"/>
            <a:ext cx="40646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Times New Roman"/>
                <a:cs typeface="Times New Roman"/>
              </a:rPr>
              <a:t>9.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Работа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 </a:t>
            </a:r>
            <a:r>
              <a:rPr sz="1400" b="1" spc="-5" dirty="0">
                <a:latin typeface="Times New Roman"/>
                <a:cs typeface="Times New Roman"/>
              </a:rPr>
              <a:t>воспитателями по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реализации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проекта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6627" y="1099810"/>
            <a:ext cx="5759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воспитателями,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который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включал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мероприятия,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представленные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таблице.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6275" y="895648"/>
            <a:ext cx="6236970" cy="618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0"/>
              </a:spcBef>
              <a:tabLst>
                <a:tab pos="464184" algn="l"/>
                <a:tab pos="1640839" algn="l"/>
                <a:tab pos="2680335" algn="l"/>
                <a:tab pos="3491229" algn="l"/>
                <a:tab pos="3961765" algn="l"/>
                <a:tab pos="4883785" algn="l"/>
                <a:tab pos="5414010" algn="l"/>
                <a:tab pos="6130290" algn="l"/>
              </a:tabLst>
            </a:pP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	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й	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еа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ии	</a:t>
            </a:r>
            <a:r>
              <a:rPr sz="1400" spc="-10" dirty="0">
                <a:latin typeface="Times New Roman"/>
                <a:cs typeface="Times New Roman"/>
              </a:rPr>
              <a:t>про</a:t>
            </a:r>
            <a:r>
              <a:rPr sz="1400" dirty="0">
                <a:latin typeface="Times New Roman"/>
                <a:cs typeface="Times New Roman"/>
              </a:rPr>
              <a:t>ек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а,	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ыл	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	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	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	с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200" spc="-5" dirty="0">
                <a:latin typeface="Times New Roman"/>
                <a:cs typeface="Times New Roman"/>
              </a:rPr>
              <a:t>Та</a:t>
            </a:r>
            <a:r>
              <a:rPr sz="1200" dirty="0">
                <a:latin typeface="Times New Roman"/>
                <a:cs typeface="Times New Roman"/>
              </a:rPr>
              <a:t>бл</a:t>
            </a:r>
            <a:r>
              <a:rPr sz="1200" spc="5" dirty="0">
                <a:latin typeface="Times New Roman"/>
                <a:cs typeface="Times New Roman"/>
              </a:rPr>
              <a:t>иц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-5" dirty="0">
                <a:latin typeface="Times New Roman"/>
                <a:cs typeface="Times New Roman"/>
              </a:rPr>
              <a:t> №3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44651" y="1508747"/>
          <a:ext cx="6301104" cy="24917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7385"/>
                <a:gridCol w="3549015"/>
                <a:gridCol w="2084704"/>
              </a:tblGrid>
              <a:tr h="216414">
                <a:tc>
                  <a:txBody>
                    <a:bodyPr/>
                    <a:lstStyle/>
                    <a:p>
                      <a:pPr marL="427990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№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84580">
                        <a:lnSpc>
                          <a:spcPts val="157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Название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мероприятия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2305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Да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проведения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4484">
                <a:tc>
                  <a:txBody>
                    <a:bodyPr/>
                    <a:lstStyle/>
                    <a:p>
                      <a:pPr marL="299720">
                        <a:lnSpc>
                          <a:spcPts val="159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155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Педагогический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час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педагогов: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9535" marR="21971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«Организация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опытно-экспериментальной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деятельности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детьми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старшего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дошкольного возраста».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 marL="915669" marR="250190" indent="-295910">
                        <a:lnSpc>
                          <a:spcPts val="161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течение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всего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периода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0267">
                <a:tc>
                  <a:txBody>
                    <a:bodyPr/>
                    <a:lstStyle/>
                    <a:p>
                      <a:pPr marL="299720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15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Представление картотеки: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«Опыты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9535" marR="918210">
                        <a:lnSpc>
                          <a:spcPts val="1610"/>
                        </a:lnSpc>
                        <a:spcBef>
                          <a:spcPts val="1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эксперименты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детьми старшего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дошкольного возраста».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4521">
                <a:tc>
                  <a:txBody>
                    <a:bodyPr/>
                    <a:lstStyle/>
                    <a:p>
                      <a:pPr marL="299720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 marR="448309">
                        <a:lnSpc>
                          <a:spcPts val="161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Представление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результатов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реализации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проекта-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стенгазета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«Свойства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снега».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6051">
                <a:tc>
                  <a:txBody>
                    <a:bodyPr/>
                    <a:lstStyle/>
                    <a:p>
                      <a:pPr marL="299720">
                        <a:lnSpc>
                          <a:spcPts val="159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155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Представление центра детской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активности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9535">
                        <a:lnSpc>
                          <a:spcPts val="162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«Мы-исследователи!».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706512" y="4184342"/>
            <a:ext cx="6598920" cy="1025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65885" algn="just">
              <a:lnSpc>
                <a:spcPts val="1630"/>
              </a:lnSpc>
              <a:spcBef>
                <a:spcPts val="100"/>
              </a:spcBef>
            </a:pPr>
            <a:r>
              <a:rPr sz="1400" b="1" spc="5" dirty="0">
                <a:latin typeface="Times New Roman"/>
                <a:cs typeface="Times New Roman"/>
              </a:rPr>
              <a:t>10.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Работа</a:t>
            </a:r>
            <a:r>
              <a:rPr sz="1400" b="1" dirty="0">
                <a:latin typeface="Times New Roman"/>
                <a:cs typeface="Times New Roman"/>
              </a:rPr>
              <a:t> с</a:t>
            </a:r>
            <a:r>
              <a:rPr sz="1400" b="1" spc="-5" dirty="0">
                <a:latin typeface="Times New Roman"/>
                <a:cs typeface="Times New Roman"/>
              </a:rPr>
              <a:t> родителями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по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реализации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проекта</a:t>
            </a:r>
            <a:endParaRPr sz="1400">
              <a:latin typeface="Times New Roman"/>
              <a:cs typeface="Times New Roman"/>
            </a:endParaRPr>
          </a:p>
          <a:p>
            <a:pPr marL="12700" marR="5080" indent="630555" algn="just">
              <a:lnSpc>
                <a:spcPct val="96100"/>
              </a:lnSpc>
              <a:spcBef>
                <a:spcPts val="20"/>
              </a:spcBef>
            </a:pPr>
            <a:r>
              <a:rPr sz="1400" spc="-5" dirty="0">
                <a:latin typeface="Times New Roman"/>
                <a:cs typeface="Times New Roman"/>
              </a:rPr>
              <a:t>Сегодня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родители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являются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активными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участниками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образовательного </a:t>
            </a:r>
            <a:r>
              <a:rPr sz="1400" dirty="0">
                <a:latin typeface="Times New Roman"/>
                <a:cs typeface="Times New Roman"/>
              </a:rPr>
              <a:t> процесса, </a:t>
            </a:r>
            <a:r>
              <a:rPr sz="1400" spc="-5" dirty="0">
                <a:latin typeface="Times New Roman"/>
                <a:cs typeface="Times New Roman"/>
              </a:rPr>
              <a:t>поэтому </a:t>
            </a:r>
            <a:r>
              <a:rPr sz="1400" dirty="0">
                <a:latin typeface="Times New Roman"/>
                <a:cs typeface="Times New Roman"/>
              </a:rPr>
              <a:t>для </a:t>
            </a:r>
            <a:r>
              <a:rPr sz="1400" spc="-5" dirty="0">
                <a:latin typeface="Times New Roman"/>
                <a:cs typeface="Times New Roman"/>
              </a:rPr>
              <a:t>успешной реализации проекта был </a:t>
            </a:r>
            <a:r>
              <a:rPr sz="1400" dirty="0">
                <a:latin typeface="Times New Roman"/>
                <a:cs typeface="Times New Roman"/>
              </a:rPr>
              <a:t>составлен план </a:t>
            </a:r>
            <a:r>
              <a:rPr sz="1400" spc="-5" dirty="0">
                <a:latin typeface="Times New Roman"/>
                <a:cs typeface="Times New Roman"/>
              </a:rPr>
              <a:t>работы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родителями.</a:t>
            </a:r>
            <a:endParaRPr sz="1400">
              <a:latin typeface="Times New Roman"/>
              <a:cs typeface="Times New Roman"/>
            </a:endParaRPr>
          </a:p>
          <a:p>
            <a:pPr marL="5779135" algn="just">
              <a:lnSpc>
                <a:spcPts val="1375"/>
              </a:lnSpc>
            </a:pPr>
            <a:r>
              <a:rPr sz="1200" dirty="0">
                <a:latin typeface="Times New Roman"/>
                <a:cs typeface="Times New Roman"/>
              </a:rPr>
              <a:t>Таблица</a:t>
            </a:r>
            <a:r>
              <a:rPr sz="1200" spc="-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№4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4651" y="5204459"/>
          <a:ext cx="6301103" cy="20817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7385"/>
                <a:gridCol w="3608704"/>
                <a:gridCol w="2025014"/>
              </a:tblGrid>
              <a:tr h="216407">
                <a:tc>
                  <a:txBody>
                    <a:bodyPr/>
                    <a:lstStyle/>
                    <a:p>
                      <a:pPr marR="60960" algn="r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№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3790">
                        <a:lnSpc>
                          <a:spcPts val="157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Название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мероприятия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0555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Да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проведения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6052">
                <a:tc>
                  <a:txBody>
                    <a:bodyPr/>
                    <a:lstStyle/>
                    <a:p>
                      <a:pPr marR="100965" algn="r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1089660">
                        <a:lnSpc>
                          <a:spcPts val="162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Мастер-класс «В мире опытов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экспериментов».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 marL="883285" marR="222885" indent="-295910">
                        <a:lnSpc>
                          <a:spcPts val="162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течение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всего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периода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4527">
                <a:tc>
                  <a:txBody>
                    <a:bodyPr/>
                    <a:lstStyle/>
                    <a:p>
                      <a:pPr marR="100965" algn="r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528955">
                        <a:lnSpc>
                          <a:spcPts val="161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Представление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результатов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реализации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проекта-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стенгазета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«Свойства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снега».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0261">
                <a:tc>
                  <a:txBody>
                    <a:bodyPr/>
                    <a:lstStyle/>
                    <a:p>
                      <a:pPr marR="100965" algn="r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420370">
                        <a:lnSpc>
                          <a:spcPts val="162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Консультация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родителей «Проводим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опыты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эксперименты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дома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детьми».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4534">
                <a:tc>
                  <a:txBody>
                    <a:bodyPr/>
                    <a:lstStyle/>
                    <a:p>
                      <a:pPr marR="100965" algn="r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821055">
                        <a:lnSpc>
                          <a:spcPts val="161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Организация фотовыставки «Юные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исследователи!».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706806" y="7471691"/>
            <a:ext cx="6598920" cy="2484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630"/>
              </a:lnSpc>
              <a:spcBef>
                <a:spcPts val="100"/>
              </a:spcBef>
            </a:pPr>
            <a:r>
              <a:rPr sz="1400" b="1" spc="-5" dirty="0">
                <a:latin typeface="Times New Roman"/>
                <a:cs typeface="Times New Roman"/>
              </a:rPr>
              <a:t>Заключение</a:t>
            </a:r>
            <a:endParaRPr sz="1400">
              <a:latin typeface="Times New Roman"/>
              <a:cs typeface="Times New Roman"/>
            </a:endParaRPr>
          </a:p>
          <a:p>
            <a:pPr marL="12700" marR="5080" indent="359410" algn="just">
              <a:lnSpc>
                <a:spcPct val="95800"/>
              </a:lnSpc>
              <a:spcBef>
                <a:spcPts val="25"/>
              </a:spcBef>
            </a:pPr>
            <a:r>
              <a:rPr sz="1400" spc="-5" dirty="0">
                <a:latin typeface="Times New Roman"/>
                <a:cs typeface="Times New Roman"/>
              </a:rPr>
              <a:t>Опытно-экспериментальная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деятельность</a:t>
            </a:r>
            <a:r>
              <a:rPr sz="1400" dirty="0">
                <a:latin typeface="Times New Roman"/>
                <a:cs typeface="Times New Roman"/>
              </a:rPr>
              <a:t> является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деятельностью,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процессе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которой дошкольники получают </a:t>
            </a:r>
            <a:r>
              <a:rPr sz="1400" dirty="0">
                <a:latin typeface="Times New Roman"/>
                <a:cs typeface="Times New Roman"/>
              </a:rPr>
              <a:t>новые </a:t>
            </a:r>
            <a:r>
              <a:rPr sz="1400" spc="-5" dirty="0">
                <a:latin typeface="Times New Roman"/>
                <a:cs typeface="Times New Roman"/>
              </a:rPr>
              <a:t>впечатления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знания об окружающем мире.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Познавая мир, ребенок развивается интеллектуально </a:t>
            </a:r>
            <a:r>
              <a:rPr sz="1400" dirty="0">
                <a:latin typeface="Times New Roman"/>
                <a:cs typeface="Times New Roman"/>
              </a:rPr>
              <a:t>и эмоционально. </a:t>
            </a:r>
            <a:r>
              <a:rPr sz="1400" spc="-5" dirty="0">
                <a:latin typeface="Times New Roman"/>
                <a:cs typeface="Times New Roman"/>
              </a:rPr>
              <a:t>Даже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самых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обыденных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объектах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явлениях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можно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открыть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массу</a:t>
            </a:r>
            <a:r>
              <a:rPr sz="1400" dirty="0">
                <a:latin typeface="Times New Roman"/>
                <a:cs typeface="Times New Roman"/>
              </a:rPr>
              <a:t> нового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неизвестного. </a:t>
            </a:r>
            <a:r>
              <a:rPr sz="1400" dirty="0">
                <a:latin typeface="Times New Roman"/>
                <a:cs typeface="Times New Roman"/>
              </a:rPr>
              <a:t> Поэтому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очень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важно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поддерживать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развивать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ребенке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интерес</a:t>
            </a:r>
            <a:r>
              <a:rPr sz="1400" dirty="0">
                <a:latin typeface="Times New Roman"/>
                <a:cs typeface="Times New Roman"/>
              </a:rPr>
              <a:t> 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новым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исследованиям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открытиям.</a:t>
            </a:r>
            <a:endParaRPr sz="1400">
              <a:latin typeface="Times New Roman"/>
              <a:cs typeface="Times New Roman"/>
            </a:endParaRPr>
          </a:p>
          <a:p>
            <a:pPr marL="12700" marR="5080" indent="359410" algn="just">
              <a:lnSpc>
                <a:spcPts val="1610"/>
              </a:lnSpc>
              <a:spcBef>
                <a:spcPts val="40"/>
              </a:spcBef>
            </a:pPr>
            <a:r>
              <a:rPr sz="1400" spc="-5" dirty="0">
                <a:latin typeface="Times New Roman"/>
                <a:cs typeface="Times New Roman"/>
              </a:rPr>
              <a:t>Реализация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проекта: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«Свойства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снега»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позволила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познакомить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</a:t>
            </a:r>
            <a:r>
              <a:rPr sz="1400" dirty="0">
                <a:latin typeface="Times New Roman"/>
                <a:cs typeface="Times New Roman"/>
              </a:rPr>
              <a:t> с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особенностями снега. </a:t>
            </a:r>
            <a:r>
              <a:rPr sz="1400" dirty="0">
                <a:latin typeface="Times New Roman"/>
                <a:cs typeface="Times New Roman"/>
              </a:rPr>
              <a:t>Дети </a:t>
            </a:r>
            <a:r>
              <a:rPr sz="1400" spc="-5" dirty="0">
                <a:latin typeface="Times New Roman"/>
                <a:cs typeface="Times New Roman"/>
              </a:rPr>
              <a:t>усвоили, </a:t>
            </a:r>
            <a:r>
              <a:rPr sz="1400" dirty="0">
                <a:latin typeface="Times New Roman"/>
                <a:cs typeface="Times New Roman"/>
              </a:rPr>
              <a:t>что </a:t>
            </a:r>
            <a:r>
              <a:rPr sz="1400" spc="-5" dirty="0">
                <a:latin typeface="Times New Roman"/>
                <a:cs typeface="Times New Roman"/>
              </a:rPr>
              <a:t>снег-интересный объект природы, который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хранит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себе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много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интересных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особенностей.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получили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ответы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поставленные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вопросы,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 самое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главное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ответили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основополагающий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вопрос: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Какими свойствами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обладает</a:t>
            </a:r>
            <a:r>
              <a:rPr sz="1400" spc="-5" dirty="0">
                <a:latin typeface="Times New Roman"/>
                <a:cs typeface="Times New Roman"/>
              </a:rPr>
              <a:t> снег?».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5227" y="692911"/>
            <a:ext cx="6210300" cy="146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63395">
              <a:lnSpc>
                <a:spcPts val="1639"/>
              </a:lnSpc>
              <a:spcBef>
                <a:spcPts val="100"/>
              </a:spcBef>
            </a:pPr>
            <a:r>
              <a:rPr sz="1400" b="1" spc="-5" dirty="0">
                <a:latin typeface="Times New Roman"/>
                <a:cs typeface="Times New Roman"/>
              </a:rPr>
              <a:t>Список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использованной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литературы</a:t>
            </a:r>
            <a:endParaRPr sz="14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1610"/>
              </a:lnSpc>
              <a:spcBef>
                <a:spcPts val="75"/>
              </a:spcBef>
              <a:buAutoNum type="arabicPeriod"/>
              <a:tabLst>
                <a:tab pos="241300" algn="l"/>
              </a:tabLst>
            </a:pPr>
            <a:r>
              <a:rPr sz="1400" spc="-5" dirty="0">
                <a:latin typeface="Times New Roman"/>
                <a:cs typeface="Times New Roman"/>
              </a:rPr>
              <a:t>Организация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опытно-экспериментальной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ДОУ.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Тематическое</a:t>
            </a:r>
            <a:r>
              <a:rPr sz="1400" dirty="0">
                <a:latin typeface="Times New Roman"/>
                <a:cs typeface="Times New Roman"/>
              </a:rPr>
              <a:t> и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перспективное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планирование работы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разных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возрастных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группах.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Выпуск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1.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Н.В.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Нищева.-СПб6: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ООО «Издательство»,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2017г.-240с.Детство-Пресс».</a:t>
            </a:r>
            <a:endParaRPr sz="1400">
              <a:latin typeface="Times New Roman"/>
              <a:cs typeface="Times New Roman"/>
            </a:endParaRPr>
          </a:p>
          <a:p>
            <a:pPr marL="241300" indent="-228600">
              <a:lnSpc>
                <a:spcPts val="1525"/>
              </a:lnSpc>
              <a:buAutoNum type="arabicPeriod"/>
              <a:tabLst>
                <a:tab pos="241300" algn="l"/>
              </a:tabLst>
            </a:pPr>
            <a:r>
              <a:rPr sz="1400" spc="-5" dirty="0">
                <a:latin typeface="Times New Roman"/>
                <a:cs typeface="Times New Roman"/>
              </a:rPr>
              <a:t>Организация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опытно-экспериментальной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работы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ДОУ.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Тематическое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241300" marR="5080">
              <a:lnSpc>
                <a:spcPts val="1610"/>
              </a:lnSpc>
              <a:spcBef>
                <a:spcPts val="75"/>
              </a:spcBef>
            </a:pPr>
            <a:r>
              <a:rPr sz="1400" spc="-5" dirty="0">
                <a:latin typeface="Times New Roman"/>
                <a:cs typeface="Times New Roman"/>
              </a:rPr>
              <a:t>перспективное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планирование работы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разных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возрастных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группах.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Выпуск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2.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Н.В.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Нищева.-СПб6: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ООО «Издательство»,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2017г.-240с.Детство-Пресс».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5227" y="2122423"/>
            <a:ext cx="1606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latin typeface="Times New Roman"/>
                <a:cs typeface="Times New Roman"/>
                <a:hlinkClick r:id="rId2"/>
              </a:rPr>
              <a:t>3.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3827" y="2122423"/>
            <a:ext cx="6132195" cy="310197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163830" indent="1764664">
              <a:lnSpc>
                <a:spcPts val="1610"/>
              </a:lnSpc>
              <a:spcBef>
                <a:spcPts val="215"/>
              </a:spcBef>
            </a:pPr>
            <a:r>
              <a:rPr sz="1400" u="sng" spc="-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Times New Roman"/>
                <a:cs typeface="Times New Roman"/>
                <a:hlinkClick r:id="rId2"/>
              </a:rPr>
              <a:t>https://nsportal.ru/detskiy-sad/zdorovyy-obraz- </a:t>
            </a:r>
            <a:r>
              <a:rPr sz="1400" dirty="0">
                <a:solidFill>
                  <a:srgbClr val="0563C1"/>
                </a:solidFill>
                <a:latin typeface="Times New Roman"/>
                <a:cs typeface="Times New Roman"/>
              </a:rPr>
              <a:t> </a:t>
            </a:r>
            <a:r>
              <a:rPr sz="1400" u="sng" spc="-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Times New Roman"/>
                <a:cs typeface="Times New Roman"/>
                <a:hlinkClick r:id="rId2"/>
              </a:rPr>
              <a:t>zhizni/2014/12/21/podvizhnye-igry-po-temam-zima-novyy-god</a:t>
            </a:r>
            <a:r>
              <a:rPr sz="1400" spc="30" dirty="0">
                <a:solidFill>
                  <a:srgbClr val="0563C1"/>
                </a:solidFill>
                <a:latin typeface="Times New Roman"/>
                <a:cs typeface="Times New Roman"/>
                <a:hlinkClick r:id="rId2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Подвижные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игры.</a:t>
            </a:r>
            <a:endParaRPr sz="1400">
              <a:latin typeface="Times New Roman"/>
              <a:cs typeface="Times New Roman"/>
            </a:endParaRPr>
          </a:p>
          <a:p>
            <a:pPr marL="1777364">
              <a:lnSpc>
                <a:spcPts val="1530"/>
              </a:lnSpc>
            </a:pPr>
            <a:r>
              <a:rPr sz="1400" u="sng" spc="-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Times New Roman"/>
                <a:cs typeface="Times New Roman"/>
                <a:hlinkClick r:id="rId3"/>
              </a:rPr>
              <a:t>https://du2rechitsa.schools.by/pages/opyty-so-snegom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Рекомендации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родителям «Опыты</a:t>
            </a:r>
            <a:r>
              <a:rPr sz="1400" dirty="0">
                <a:latin typeface="Times New Roman"/>
                <a:cs typeface="Times New Roman"/>
              </a:rPr>
              <a:t> со </a:t>
            </a:r>
            <a:r>
              <a:rPr sz="1400" spc="-5" dirty="0">
                <a:latin typeface="Times New Roman"/>
                <a:cs typeface="Times New Roman"/>
              </a:rPr>
              <a:t>снегом».</a:t>
            </a:r>
            <a:endParaRPr sz="1400">
              <a:latin typeface="Times New Roman"/>
              <a:cs typeface="Times New Roman"/>
            </a:endParaRPr>
          </a:p>
          <a:p>
            <a:pPr marL="12700" marR="316865" indent="1764664">
              <a:lnSpc>
                <a:spcPct val="96100"/>
              </a:lnSpc>
              <a:spcBef>
                <a:spcPts val="30"/>
              </a:spcBef>
            </a:pPr>
            <a:r>
              <a:rPr sz="1400" u="sng" spc="-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Times New Roman"/>
                <a:cs typeface="Times New Roman"/>
                <a:hlinkClick r:id="rId4"/>
              </a:rPr>
              <a:t>https://profi.ru/media/zanimatelnaya-nauka-7- </a:t>
            </a:r>
            <a:r>
              <a:rPr sz="1400" dirty="0">
                <a:solidFill>
                  <a:srgbClr val="0563C1"/>
                </a:solidFill>
                <a:latin typeface="Times New Roman"/>
                <a:cs typeface="Times New Roman"/>
              </a:rPr>
              <a:t> </a:t>
            </a:r>
            <a:r>
              <a:rPr sz="1400" u="sng" spc="-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Times New Roman"/>
                <a:cs typeface="Times New Roman"/>
                <a:hlinkClick r:id="rId4"/>
              </a:rPr>
              <a:t>eksperimentov-po-fizike-i-himii-kotorie-mozhno-postavit-zimoy-na-ulice</a:t>
            </a:r>
            <a:r>
              <a:rPr sz="1400" spc="-5" dirty="0">
                <a:latin typeface="Times New Roman"/>
                <a:cs typeface="Times New Roman"/>
              </a:rPr>
              <a:t>.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Занимательная наука: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экспериментов,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которые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можно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поставить</a:t>
            </a:r>
            <a:r>
              <a:rPr sz="1400" dirty="0">
                <a:latin typeface="Times New Roman"/>
                <a:cs typeface="Times New Roman"/>
              </a:rPr>
              <a:t> на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улице.</a:t>
            </a:r>
            <a:endParaRPr sz="1400">
              <a:latin typeface="Times New Roman"/>
              <a:cs typeface="Times New Roman"/>
            </a:endParaRPr>
          </a:p>
          <a:p>
            <a:pPr marL="12700" marR="11430" indent="1764664">
              <a:lnSpc>
                <a:spcPts val="1610"/>
              </a:lnSpc>
              <a:spcBef>
                <a:spcPts val="40"/>
              </a:spcBef>
            </a:pPr>
            <a:r>
              <a:rPr sz="1400" u="sng" spc="-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Times New Roman"/>
                <a:cs typeface="Times New Roman"/>
                <a:hlinkClick r:id="rId5"/>
              </a:rPr>
              <a:t>https://infourok.ru/eksperimentalnaya-deyatelnost-opiti-i- </a:t>
            </a:r>
            <a:r>
              <a:rPr sz="1400" dirty="0">
                <a:solidFill>
                  <a:srgbClr val="0563C1"/>
                </a:solidFill>
                <a:latin typeface="Times New Roman"/>
                <a:cs typeface="Times New Roman"/>
              </a:rPr>
              <a:t> </a:t>
            </a:r>
            <a:r>
              <a:rPr sz="1400" u="sng" spc="-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Times New Roman"/>
                <a:cs typeface="Times New Roman"/>
                <a:hlinkClick r:id="rId5"/>
              </a:rPr>
              <a:t>eksperimenti-so-snegom-1873538.html</a:t>
            </a:r>
            <a:r>
              <a:rPr sz="1400" spc="-5" dirty="0">
                <a:latin typeface="Times New Roman"/>
                <a:cs typeface="Times New Roman"/>
              </a:rPr>
              <a:t>.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Экспериментальная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деятельность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"Опыты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 эксперименты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снегом".</a:t>
            </a:r>
            <a:endParaRPr sz="1400">
              <a:latin typeface="Times New Roman"/>
              <a:cs typeface="Times New Roman"/>
            </a:endParaRPr>
          </a:p>
          <a:p>
            <a:pPr marL="1777364">
              <a:lnSpc>
                <a:spcPts val="1525"/>
              </a:lnSpc>
            </a:pPr>
            <a:r>
              <a:rPr sz="1400" u="sng" spc="-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Times New Roman"/>
                <a:cs typeface="Times New Roman"/>
                <a:hlinkClick r:id="rId6"/>
              </a:rPr>
              <a:t>https://al-su98.edumsko.ru/articles/post/2072116</a:t>
            </a:r>
            <a:r>
              <a:rPr sz="1400" dirty="0">
                <a:solidFill>
                  <a:srgbClr val="0563C1"/>
                </a:solidFill>
                <a:latin typeface="Times New Roman"/>
                <a:cs typeface="Times New Roman"/>
                <a:hlinkClick r:id="rId6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Технология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исследовательской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деятельности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Поддьякова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Н.Н.</a:t>
            </a:r>
            <a:endParaRPr sz="1400">
              <a:latin typeface="Times New Roman"/>
              <a:cs typeface="Times New Roman"/>
            </a:endParaRPr>
          </a:p>
          <a:p>
            <a:pPr marL="12700" marR="5080" indent="1764664">
              <a:lnSpc>
                <a:spcPct val="96100"/>
              </a:lnSpc>
              <a:spcBef>
                <a:spcPts val="30"/>
              </a:spcBef>
            </a:pPr>
            <a:r>
              <a:rPr sz="1400" u="sng" spc="-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Times New Roman"/>
                <a:cs typeface="Times New Roman"/>
                <a:hlinkClick r:id="rId7"/>
              </a:rPr>
              <a:t>https://multiurok.ru/files/statia-detskoe-eksperimentirovanie- </a:t>
            </a:r>
            <a:r>
              <a:rPr sz="1400" spc="-335" dirty="0">
                <a:solidFill>
                  <a:srgbClr val="0563C1"/>
                </a:solidFill>
                <a:latin typeface="Times New Roman"/>
                <a:cs typeface="Times New Roman"/>
              </a:rPr>
              <a:t> </a:t>
            </a:r>
            <a:r>
              <a:rPr sz="1400" u="sng" spc="-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Times New Roman"/>
                <a:cs typeface="Times New Roman"/>
                <a:hlinkClick r:id="rId7"/>
              </a:rPr>
              <a:t>kak-metod-pozna.html</a:t>
            </a:r>
            <a:r>
              <a:rPr sz="1400" spc="-5" dirty="0">
                <a:latin typeface="Times New Roman"/>
                <a:cs typeface="Times New Roman"/>
              </a:rPr>
              <a:t>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Статья: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Детское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экспериментирование</a:t>
            </a:r>
            <a:r>
              <a:rPr sz="1400" dirty="0">
                <a:latin typeface="Times New Roman"/>
                <a:cs typeface="Times New Roman"/>
              </a:rPr>
              <a:t> как </a:t>
            </a:r>
            <a:r>
              <a:rPr sz="1400" spc="-5" dirty="0">
                <a:latin typeface="Times New Roman"/>
                <a:cs typeface="Times New Roman"/>
              </a:rPr>
              <a:t>метод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познавательного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развития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дошкольников. Попкова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С.Н.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35227" y="2530856"/>
            <a:ext cx="1606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latin typeface="Times New Roman"/>
                <a:cs typeface="Times New Roman"/>
              </a:rPr>
              <a:t>4.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35227" y="2939287"/>
            <a:ext cx="1606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latin typeface="Times New Roman"/>
                <a:cs typeface="Times New Roman"/>
                <a:hlinkClick r:id="rId4"/>
              </a:rPr>
              <a:t>5.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5227" y="3553459"/>
            <a:ext cx="1606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latin typeface="Times New Roman"/>
                <a:cs typeface="Times New Roman"/>
                <a:hlinkClick r:id="rId5"/>
              </a:rPr>
              <a:t>6.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35227" y="4166107"/>
            <a:ext cx="1606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latin typeface="Times New Roman"/>
                <a:cs typeface="Times New Roman"/>
              </a:rPr>
              <a:t>7.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35227" y="4574539"/>
            <a:ext cx="1606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5" dirty="0">
                <a:latin typeface="Times New Roman"/>
                <a:cs typeface="Times New Roman"/>
                <a:hlinkClick r:id="rId7"/>
              </a:rPr>
              <a:t>8.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274" y="692911"/>
            <a:ext cx="6599555" cy="9027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56055" algn="just">
              <a:lnSpc>
                <a:spcPts val="1650"/>
              </a:lnSpc>
              <a:spcBef>
                <a:spcPts val="100"/>
              </a:spcBef>
            </a:pPr>
            <a:r>
              <a:rPr sz="1400" b="1" dirty="0">
                <a:latin typeface="Times New Roman"/>
                <a:cs typeface="Times New Roman"/>
              </a:rPr>
              <a:t>Конспекты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реализованных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мероприятий</a:t>
            </a:r>
            <a:endParaRPr sz="1400">
              <a:latin typeface="Times New Roman"/>
              <a:cs typeface="Times New Roman"/>
            </a:endParaRPr>
          </a:p>
          <a:p>
            <a:pPr marL="5252085" algn="just">
              <a:lnSpc>
                <a:spcPts val="1614"/>
              </a:lnSpc>
            </a:pPr>
            <a:r>
              <a:rPr sz="1400" b="1" spc="-5" dirty="0">
                <a:latin typeface="Times New Roman"/>
                <a:cs typeface="Times New Roman"/>
              </a:rPr>
              <a:t>Приложение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№1</a:t>
            </a:r>
            <a:endParaRPr sz="1400">
              <a:latin typeface="Times New Roman"/>
              <a:cs typeface="Times New Roman"/>
            </a:endParaRPr>
          </a:p>
          <a:p>
            <a:pPr marL="2468245" algn="just">
              <a:lnSpc>
                <a:spcPts val="1595"/>
              </a:lnSpc>
            </a:pPr>
            <a:r>
              <a:rPr sz="1400" b="1" dirty="0">
                <a:latin typeface="Times New Roman"/>
                <a:cs typeface="Times New Roman"/>
              </a:rPr>
              <a:t>Опыт: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«Что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такое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снег?»</a:t>
            </a:r>
            <a:endParaRPr sz="1400">
              <a:latin typeface="Times New Roman"/>
              <a:cs typeface="Times New Roman"/>
            </a:endParaRPr>
          </a:p>
          <a:p>
            <a:pPr marL="12700" marR="5080" indent="359410" algn="just">
              <a:lnSpc>
                <a:spcPts val="1610"/>
              </a:lnSpc>
              <a:spcBef>
                <a:spcPts val="65"/>
              </a:spcBef>
            </a:pPr>
            <a:r>
              <a:rPr sz="1400" spc="-5" dirty="0">
                <a:latin typeface="Times New Roman"/>
                <a:cs typeface="Times New Roman"/>
              </a:rPr>
              <a:t>Цель: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Уточнить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знания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</a:t>
            </a:r>
            <a:r>
              <a:rPr sz="1400" dirty="0">
                <a:latin typeface="Times New Roman"/>
                <a:cs typeface="Times New Roman"/>
              </a:rPr>
              <a:t> 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снеге,</a:t>
            </a:r>
            <a:r>
              <a:rPr sz="1400" dirty="0">
                <a:latin typeface="Times New Roman"/>
                <a:cs typeface="Times New Roman"/>
              </a:rPr>
              <a:t> его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значение</a:t>
            </a:r>
            <a:r>
              <a:rPr sz="1400" dirty="0">
                <a:latin typeface="Times New Roman"/>
                <a:cs typeface="Times New Roman"/>
              </a:rPr>
              <a:t> для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всего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живого;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познакомить детей </a:t>
            </a:r>
            <a:r>
              <a:rPr sz="1400" dirty="0">
                <a:latin typeface="Times New Roman"/>
                <a:cs typeface="Times New Roman"/>
              </a:rPr>
              <a:t>со </a:t>
            </a:r>
            <a:r>
              <a:rPr sz="1400" spc="-5" dirty="0">
                <a:latin typeface="Times New Roman"/>
                <a:cs typeface="Times New Roman"/>
              </a:rPr>
              <a:t>свойствами снега. Сформировать представления </a:t>
            </a:r>
            <a:r>
              <a:rPr sz="1400" dirty="0">
                <a:latin typeface="Times New Roman"/>
                <a:cs typeface="Times New Roman"/>
              </a:rPr>
              <a:t>о том, </a:t>
            </a:r>
            <a:r>
              <a:rPr sz="1400" spc="-5" dirty="0">
                <a:latin typeface="Times New Roman"/>
                <a:cs typeface="Times New Roman"/>
              </a:rPr>
              <a:t>что снег </a:t>
            </a:r>
            <a:r>
              <a:rPr sz="1400" dirty="0">
                <a:latin typeface="Times New Roman"/>
                <a:cs typeface="Times New Roman"/>
              </a:rPr>
              <a:t> состоит из </a:t>
            </a:r>
            <a:r>
              <a:rPr sz="1400" spc="-5" dirty="0">
                <a:latin typeface="Times New Roman"/>
                <a:cs typeface="Times New Roman"/>
              </a:rPr>
              <a:t>снежинок, снежинки имеют разный размер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форму. </a:t>
            </a:r>
            <a:r>
              <a:rPr sz="1400" dirty="0">
                <a:latin typeface="Times New Roman"/>
                <a:cs typeface="Times New Roman"/>
              </a:rPr>
              <a:t>Учить с </a:t>
            </a:r>
            <a:r>
              <a:rPr sz="1400" spc="-5" dirty="0">
                <a:latin typeface="Times New Roman"/>
                <a:cs typeface="Times New Roman"/>
              </a:rPr>
              <a:t>помощью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лупы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видеть снежинки.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Активизировать </a:t>
            </a:r>
            <a:r>
              <a:rPr sz="1400" dirty="0">
                <a:latin typeface="Times New Roman"/>
                <a:cs typeface="Times New Roman"/>
              </a:rPr>
              <a:t>речь</a:t>
            </a:r>
            <a:r>
              <a:rPr sz="1400" spc="-5" dirty="0">
                <a:latin typeface="Times New Roman"/>
                <a:cs typeface="Times New Roman"/>
              </a:rPr>
              <a:t> детей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счет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прилагательных.</a:t>
            </a:r>
            <a:endParaRPr sz="1400">
              <a:latin typeface="Times New Roman"/>
              <a:cs typeface="Times New Roman"/>
            </a:endParaRPr>
          </a:p>
          <a:p>
            <a:pPr marL="372745" algn="just">
              <a:lnSpc>
                <a:spcPts val="1535"/>
              </a:lnSpc>
            </a:pPr>
            <a:r>
              <a:rPr sz="1400" spc="-5" dirty="0">
                <a:latin typeface="Times New Roman"/>
                <a:cs typeface="Times New Roman"/>
              </a:rPr>
              <a:t>Материал: ведерко,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белый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лист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бумаги.</a:t>
            </a:r>
            <a:endParaRPr sz="1400">
              <a:latin typeface="Times New Roman"/>
              <a:cs typeface="Times New Roman"/>
            </a:endParaRPr>
          </a:p>
          <a:p>
            <a:pPr marL="12700" marR="5080" indent="359410" algn="just">
              <a:lnSpc>
                <a:spcPts val="1610"/>
              </a:lnSpc>
              <a:spcBef>
                <a:spcPts val="75"/>
              </a:spcBef>
            </a:pPr>
            <a:r>
              <a:rPr sz="1400" spc="-5" dirty="0">
                <a:latin typeface="Times New Roman"/>
                <a:cs typeface="Times New Roman"/>
              </a:rPr>
              <a:t>Ход: Набрать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5" dirty="0">
                <a:latin typeface="Times New Roman"/>
                <a:cs typeface="Times New Roman"/>
              </a:rPr>
              <a:t>ребёнком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ведёрко снега (или </a:t>
            </a:r>
            <a:r>
              <a:rPr sz="1400" dirty="0">
                <a:latin typeface="Times New Roman"/>
                <a:cs typeface="Times New Roman"/>
              </a:rPr>
              <a:t>льда) </a:t>
            </a:r>
            <a:r>
              <a:rPr sz="1400" spc="-5" dirty="0">
                <a:latin typeface="Times New Roman"/>
                <a:cs typeface="Times New Roman"/>
              </a:rPr>
              <a:t>на улице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принести домой.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 некоторое время </a:t>
            </a:r>
            <a:r>
              <a:rPr sz="1400" dirty="0">
                <a:latin typeface="Times New Roman"/>
                <a:cs typeface="Times New Roman"/>
              </a:rPr>
              <a:t>оставить в </a:t>
            </a:r>
            <a:r>
              <a:rPr sz="1400" spc="-5" dirty="0">
                <a:latin typeface="Times New Roman"/>
                <a:cs typeface="Times New Roman"/>
              </a:rPr>
              <a:t>теплом помещении. Потом обратить внимание </a:t>
            </a:r>
            <a:r>
              <a:rPr sz="1400" dirty="0">
                <a:latin typeface="Times New Roman"/>
                <a:cs typeface="Times New Roman"/>
              </a:rPr>
              <a:t>на то,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снега</a:t>
            </a:r>
            <a:r>
              <a:rPr sz="1400" dirty="0">
                <a:latin typeface="Times New Roman"/>
                <a:cs typeface="Times New Roman"/>
              </a:rPr>
              <a:t> не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стало,</a:t>
            </a:r>
            <a:r>
              <a:rPr sz="1400" dirty="0">
                <a:latin typeface="Times New Roman"/>
                <a:cs typeface="Times New Roman"/>
              </a:rPr>
              <a:t> 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ведёрке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появилась</a:t>
            </a:r>
            <a:r>
              <a:rPr sz="1400" dirty="0">
                <a:latin typeface="Times New Roman"/>
                <a:cs typeface="Times New Roman"/>
              </a:rPr>
              <a:t> вода.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Вывод:</a:t>
            </a:r>
            <a:r>
              <a:rPr sz="1400" dirty="0">
                <a:latin typeface="Times New Roman"/>
                <a:cs typeface="Times New Roman"/>
              </a:rPr>
              <a:t> снег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(лёд)</a:t>
            </a:r>
            <a:r>
              <a:rPr sz="1400" dirty="0">
                <a:latin typeface="Times New Roman"/>
                <a:cs typeface="Times New Roman"/>
              </a:rPr>
              <a:t> –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это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вода,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твердом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состоянии.</a:t>
            </a:r>
            <a:endParaRPr sz="1400">
              <a:latin typeface="Times New Roman"/>
              <a:cs typeface="Times New Roman"/>
            </a:endParaRPr>
          </a:p>
          <a:p>
            <a:pPr marL="372110" algn="just">
              <a:lnSpc>
                <a:spcPts val="1530"/>
              </a:lnSpc>
            </a:pPr>
            <a:r>
              <a:rPr sz="1400" spc="-5" dirty="0">
                <a:latin typeface="Times New Roman"/>
                <a:cs typeface="Times New Roman"/>
              </a:rPr>
              <a:t>Предложить ребёнку взять </a:t>
            </a:r>
            <a:r>
              <a:rPr sz="1400" dirty="0">
                <a:latin typeface="Times New Roman"/>
                <a:cs typeface="Times New Roman"/>
              </a:rPr>
              <a:t>снег в</a:t>
            </a:r>
            <a:r>
              <a:rPr sz="1400" spc="-5" dirty="0">
                <a:latin typeface="Times New Roman"/>
                <a:cs typeface="Times New Roman"/>
              </a:rPr>
              <a:t> руки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рассказать,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какой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5" dirty="0">
                <a:latin typeface="Times New Roman"/>
                <a:cs typeface="Times New Roman"/>
              </a:rPr>
              <a:t>ощупь?</a:t>
            </a:r>
            <a:endParaRPr sz="1400">
              <a:latin typeface="Times New Roman"/>
              <a:cs typeface="Times New Roman"/>
            </a:endParaRPr>
          </a:p>
          <a:p>
            <a:pPr marL="372110" algn="just">
              <a:lnSpc>
                <a:spcPts val="1614"/>
              </a:lnSpc>
            </a:pPr>
            <a:r>
              <a:rPr sz="1400" spc="-5" dirty="0">
                <a:latin typeface="Times New Roman"/>
                <a:cs typeface="Times New Roman"/>
              </a:rPr>
              <a:t>Вывод: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холодный.</a:t>
            </a:r>
            <a:endParaRPr sz="1400">
              <a:latin typeface="Times New Roman"/>
              <a:cs typeface="Times New Roman"/>
            </a:endParaRPr>
          </a:p>
          <a:p>
            <a:pPr marL="12700" marR="6350" indent="359410" algn="just">
              <a:lnSpc>
                <a:spcPts val="1610"/>
              </a:lnSpc>
              <a:spcBef>
                <a:spcPts val="80"/>
              </a:spcBef>
            </a:pPr>
            <a:r>
              <a:rPr sz="1400" spc="-5" dirty="0">
                <a:latin typeface="Times New Roman"/>
                <a:cs typeface="Times New Roman"/>
              </a:rPr>
              <a:t>Положить снег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5" dirty="0">
                <a:latin typeface="Times New Roman"/>
                <a:cs typeface="Times New Roman"/>
              </a:rPr>
              <a:t>белый лист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сравнить </a:t>
            </a:r>
            <a:r>
              <a:rPr sz="1400" dirty="0">
                <a:latin typeface="Times New Roman"/>
                <a:cs typeface="Times New Roman"/>
              </a:rPr>
              <a:t>их </a:t>
            </a:r>
            <a:r>
              <a:rPr sz="1400" spc="-5" dirty="0">
                <a:latin typeface="Times New Roman"/>
                <a:cs typeface="Times New Roman"/>
              </a:rPr>
              <a:t>по цвету. </a:t>
            </a:r>
            <a:r>
              <a:rPr sz="1400" dirty="0">
                <a:latin typeface="Times New Roman"/>
                <a:cs typeface="Times New Roman"/>
              </a:rPr>
              <a:t>Положить снег на </a:t>
            </a:r>
            <a:r>
              <a:rPr sz="1400" spc="-5" dirty="0">
                <a:latin typeface="Times New Roman"/>
                <a:cs typeface="Times New Roman"/>
              </a:rPr>
              <a:t>черный </a:t>
            </a:r>
            <a:r>
              <a:rPr sz="1400" dirty="0">
                <a:latin typeface="Times New Roman"/>
                <a:cs typeface="Times New Roman"/>
              </a:rPr>
              <a:t> лист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спросить, </a:t>
            </a:r>
            <a:r>
              <a:rPr sz="1400" dirty="0">
                <a:latin typeface="Times New Roman"/>
                <a:cs typeface="Times New Roman"/>
              </a:rPr>
              <a:t>видна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бумага?</a:t>
            </a:r>
            <a:endParaRPr sz="1400">
              <a:latin typeface="Times New Roman"/>
              <a:cs typeface="Times New Roman"/>
            </a:endParaRPr>
          </a:p>
          <a:p>
            <a:pPr marL="372110" algn="just">
              <a:lnSpc>
                <a:spcPts val="1525"/>
              </a:lnSpc>
            </a:pPr>
            <a:r>
              <a:rPr sz="1400" spc="-5" dirty="0">
                <a:latin typeface="Times New Roman"/>
                <a:cs typeface="Times New Roman"/>
              </a:rPr>
              <a:t>Вывод: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 </a:t>
            </a:r>
            <a:r>
              <a:rPr sz="1400" dirty="0">
                <a:latin typeface="Times New Roman"/>
                <a:cs typeface="Times New Roman"/>
              </a:rPr>
              <a:t>белого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цвета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непрозрачный.</a:t>
            </a:r>
            <a:endParaRPr sz="1400">
              <a:latin typeface="Times New Roman"/>
              <a:cs typeface="Times New Roman"/>
            </a:endParaRPr>
          </a:p>
          <a:p>
            <a:pPr marL="12700" marR="6350" indent="359410" algn="just">
              <a:lnSpc>
                <a:spcPts val="1610"/>
              </a:lnSpc>
              <a:spcBef>
                <a:spcPts val="75"/>
              </a:spcBef>
            </a:pPr>
            <a:r>
              <a:rPr sz="1400" spc="-5" dirty="0">
                <a:latin typeface="Times New Roman"/>
                <a:cs typeface="Times New Roman"/>
              </a:rPr>
              <a:t>Предложить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ребенку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взять</a:t>
            </a:r>
            <a:r>
              <a:rPr sz="1400" dirty="0">
                <a:latin typeface="Times New Roman"/>
                <a:cs typeface="Times New Roman"/>
              </a:rPr>
              <a:t> небольшое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количество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выпавшего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снега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руку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подуть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него.</a:t>
            </a:r>
            <a:r>
              <a:rPr sz="1400" spc="-5" dirty="0">
                <a:latin typeface="Times New Roman"/>
                <a:cs typeface="Times New Roman"/>
              </a:rPr>
              <a:t> Он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рассыпается.</a:t>
            </a:r>
            <a:endParaRPr sz="1400">
              <a:latin typeface="Times New Roman"/>
              <a:cs typeface="Times New Roman"/>
            </a:endParaRPr>
          </a:p>
          <a:p>
            <a:pPr marL="372110" algn="just">
              <a:lnSpc>
                <a:spcPts val="1545"/>
              </a:lnSpc>
            </a:pPr>
            <a:r>
              <a:rPr sz="1400" spc="-5" dirty="0">
                <a:latin typeface="Times New Roman"/>
                <a:cs typeface="Times New Roman"/>
              </a:rPr>
              <a:t>Вывод: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рыхлый.</a:t>
            </a:r>
            <a:endParaRPr sz="1400">
              <a:latin typeface="Times New Roman"/>
              <a:cs typeface="Times New Roman"/>
            </a:endParaRPr>
          </a:p>
          <a:p>
            <a:pPr marL="1321435" marR="6350" indent="3930015" algn="just">
              <a:lnSpc>
                <a:spcPts val="1610"/>
              </a:lnSpc>
              <a:spcBef>
                <a:spcPts val="95"/>
              </a:spcBef>
            </a:pPr>
            <a:r>
              <a:rPr sz="1400" b="1" spc="-5" dirty="0">
                <a:latin typeface="Times New Roman"/>
                <a:cs typeface="Times New Roman"/>
              </a:rPr>
              <a:t>Приложение</a:t>
            </a:r>
            <a:r>
              <a:rPr sz="1400" b="1" spc="-5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№2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Чтение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рассказа</a:t>
            </a:r>
            <a:r>
              <a:rPr sz="1400" b="1" dirty="0">
                <a:latin typeface="Times New Roman"/>
                <a:cs typeface="Times New Roman"/>
              </a:rPr>
              <a:t> Н.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Калининой</a:t>
            </a:r>
            <a:r>
              <a:rPr sz="1400" b="1" spc="33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«Снежный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колобок».</a:t>
            </a:r>
            <a:endParaRPr sz="1400">
              <a:latin typeface="Times New Roman"/>
              <a:cs typeface="Times New Roman"/>
            </a:endParaRPr>
          </a:p>
          <a:p>
            <a:pPr marL="372110" algn="just">
              <a:lnSpc>
                <a:spcPts val="1505"/>
              </a:lnSpc>
            </a:pPr>
            <a:r>
              <a:rPr sz="1400" spc="-5" dirty="0">
                <a:latin typeface="Times New Roman"/>
                <a:cs typeface="Times New Roman"/>
              </a:rPr>
              <a:t>Цель: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познакомить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рассказом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«Снежный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колобок».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Учить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внимательно</a:t>
            </a:r>
            <a:endParaRPr sz="1400">
              <a:latin typeface="Times New Roman"/>
              <a:cs typeface="Times New Roman"/>
            </a:endParaRPr>
          </a:p>
          <a:p>
            <a:pPr marL="12700" marR="5715" algn="just">
              <a:lnSpc>
                <a:spcPts val="1610"/>
              </a:lnSpc>
              <a:spcBef>
                <a:spcPts val="75"/>
              </a:spcBef>
            </a:pPr>
            <a:r>
              <a:rPr sz="1400" spc="-5" dirty="0">
                <a:latin typeface="Times New Roman"/>
                <a:cs typeface="Times New Roman"/>
              </a:rPr>
              <a:t>слушать</a:t>
            </a:r>
            <a:r>
              <a:rPr sz="1400" dirty="0">
                <a:latin typeface="Times New Roman"/>
                <a:cs typeface="Times New Roman"/>
              </a:rPr>
              <a:t> рассказ,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понимать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содержание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отвечать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вопросы.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Развивать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умение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устанавливать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причинно-следственные</a:t>
            </a:r>
            <a:r>
              <a:rPr sz="1400" dirty="0">
                <a:latin typeface="Times New Roman"/>
                <a:cs typeface="Times New Roman"/>
              </a:rPr>
              <a:t> связи,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умение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делать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выводы.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Воспитывать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интерес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 рассказу.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535"/>
              </a:lnSpc>
            </a:pPr>
            <a:r>
              <a:rPr sz="1400" spc="-5" dirty="0">
                <a:latin typeface="Times New Roman"/>
                <a:cs typeface="Times New Roman"/>
              </a:rPr>
              <a:t>Ход: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Отгадайте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загадку:</a:t>
            </a:r>
            <a:endParaRPr sz="1400">
              <a:latin typeface="Times New Roman"/>
              <a:cs typeface="Times New Roman"/>
            </a:endParaRPr>
          </a:p>
          <a:p>
            <a:pPr marL="372110" marR="4218940">
              <a:lnSpc>
                <a:spcPts val="1610"/>
              </a:lnSpc>
              <a:spcBef>
                <a:spcPts val="75"/>
              </a:spcBef>
            </a:pPr>
            <a:r>
              <a:rPr sz="1400" spc="-5" dirty="0">
                <a:latin typeface="Times New Roman"/>
                <a:cs typeface="Times New Roman"/>
              </a:rPr>
              <a:t>Он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всё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время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занят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делом,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Он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зря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идти.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525"/>
              </a:lnSpc>
            </a:pPr>
            <a:r>
              <a:rPr sz="1400" spc="-5" dirty="0">
                <a:latin typeface="Times New Roman"/>
                <a:cs typeface="Times New Roman"/>
              </a:rPr>
              <a:t>Он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идёт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красит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белым</a:t>
            </a:r>
            <a:endParaRPr sz="1400">
              <a:latin typeface="Times New Roman"/>
              <a:cs typeface="Times New Roman"/>
            </a:endParaRPr>
          </a:p>
          <a:p>
            <a:pPr marL="372110" marR="4444365">
              <a:lnSpc>
                <a:spcPts val="161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Всё,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видит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пути.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Что это?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(снег)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540"/>
              </a:lnSpc>
            </a:pPr>
            <a:r>
              <a:rPr sz="1400" spc="-5" dirty="0">
                <a:latin typeface="Times New Roman"/>
                <a:cs typeface="Times New Roman"/>
              </a:rPr>
              <a:t>Какой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снег?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Назовите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свойства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снега.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Что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происходит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снегом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помещении?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0"/>
              </a:lnSpc>
            </a:pPr>
            <a:r>
              <a:rPr sz="1400" dirty="0">
                <a:latin typeface="Times New Roman"/>
                <a:cs typeface="Times New Roman"/>
              </a:rPr>
              <a:t>Где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тает?</a:t>
            </a:r>
            <a:endParaRPr sz="1400">
              <a:latin typeface="Times New Roman"/>
              <a:cs typeface="Times New Roman"/>
            </a:endParaRPr>
          </a:p>
          <a:p>
            <a:pPr marL="372110" algn="just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Сейчас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5" dirty="0">
                <a:latin typeface="Times New Roman"/>
                <a:cs typeface="Times New Roman"/>
              </a:rPr>
              <a:t> прочитаю </a:t>
            </a:r>
            <a:r>
              <a:rPr sz="1400" dirty="0">
                <a:latin typeface="Times New Roman"/>
                <a:cs typeface="Times New Roman"/>
              </a:rPr>
              <a:t>вам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рассказ </a:t>
            </a:r>
            <a:r>
              <a:rPr sz="1400" spc="-5" dirty="0">
                <a:latin typeface="Times New Roman"/>
                <a:cs typeface="Times New Roman"/>
              </a:rPr>
              <a:t>«Снежный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колобок».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(читает)</a:t>
            </a:r>
            <a:endParaRPr sz="1400">
              <a:latin typeface="Times New Roman"/>
              <a:cs typeface="Times New Roman"/>
            </a:endParaRPr>
          </a:p>
          <a:p>
            <a:pPr marL="12700" marR="5080" indent="359410" algn="just">
              <a:lnSpc>
                <a:spcPct val="95900"/>
              </a:lnSpc>
              <a:spcBef>
                <a:spcPts val="35"/>
              </a:spcBef>
            </a:pPr>
            <a:r>
              <a:rPr sz="1400" spc="-5" dirty="0">
                <a:latin typeface="Times New Roman"/>
                <a:cs typeface="Times New Roman"/>
              </a:rPr>
              <a:t>Гуляли </a:t>
            </a:r>
            <a:r>
              <a:rPr sz="1400" dirty="0">
                <a:latin typeface="Times New Roman"/>
                <a:cs typeface="Times New Roman"/>
              </a:rPr>
              <a:t>ребята </a:t>
            </a:r>
            <a:r>
              <a:rPr sz="1400" spc="-5" dirty="0">
                <a:latin typeface="Times New Roman"/>
                <a:cs typeface="Times New Roman"/>
              </a:rPr>
              <a:t>во дворе. Лепили </a:t>
            </a:r>
            <a:r>
              <a:rPr sz="1400" dirty="0">
                <a:latin typeface="Times New Roman"/>
                <a:cs typeface="Times New Roman"/>
              </a:rPr>
              <a:t>из </a:t>
            </a:r>
            <a:r>
              <a:rPr sz="1400" spc="-5" dirty="0">
                <a:latin typeface="Times New Roman"/>
                <a:cs typeface="Times New Roman"/>
              </a:rPr>
              <a:t>снега бабу. Алёша слепил снежный колобок.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Нашёл угольки </a:t>
            </a:r>
            <a:r>
              <a:rPr sz="1400" dirty="0">
                <a:latin typeface="Times New Roman"/>
                <a:cs typeface="Times New Roman"/>
              </a:rPr>
              <a:t>— сделал глаза; нашёл </a:t>
            </a:r>
            <a:r>
              <a:rPr sz="1400" spc="-5" dirty="0">
                <a:latin typeface="Times New Roman"/>
                <a:cs typeface="Times New Roman"/>
              </a:rPr>
              <a:t>палочки </a:t>
            </a:r>
            <a:r>
              <a:rPr sz="1400" dirty="0">
                <a:latin typeface="Times New Roman"/>
                <a:cs typeface="Times New Roman"/>
              </a:rPr>
              <a:t>— </a:t>
            </a:r>
            <a:r>
              <a:rPr sz="1400" spc="-5" dirty="0">
                <a:latin typeface="Times New Roman"/>
                <a:cs typeface="Times New Roman"/>
              </a:rPr>
              <a:t>сделал </a:t>
            </a:r>
            <a:r>
              <a:rPr sz="1400" dirty="0">
                <a:latin typeface="Times New Roman"/>
                <a:cs typeface="Times New Roman"/>
              </a:rPr>
              <a:t>нос и </a:t>
            </a:r>
            <a:r>
              <a:rPr sz="1400" spc="-5" dirty="0">
                <a:latin typeface="Times New Roman"/>
                <a:cs typeface="Times New Roman"/>
              </a:rPr>
              <a:t>рот. Поиграли </a:t>
            </a:r>
            <a:r>
              <a:rPr sz="1400" dirty="0">
                <a:latin typeface="Times New Roman"/>
                <a:cs typeface="Times New Roman"/>
              </a:rPr>
              <a:t>ребята,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погуляли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пошли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опять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детский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сад.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Жалко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Алёше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оставлять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дворе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колобок. </a:t>
            </a:r>
            <a:r>
              <a:rPr sz="1400" spc="-3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Взял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 </a:t>
            </a:r>
            <a:r>
              <a:rPr sz="1400" spc="-5" dirty="0">
                <a:latin typeface="Times New Roman"/>
                <a:cs typeface="Times New Roman"/>
              </a:rPr>
              <a:t>его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положил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карман.</a:t>
            </a:r>
            <a:endParaRPr sz="1400">
              <a:latin typeface="Times New Roman"/>
              <a:cs typeface="Times New Roman"/>
            </a:endParaRPr>
          </a:p>
          <a:p>
            <a:pPr marL="12700" marR="5715" indent="359410" algn="just">
              <a:lnSpc>
                <a:spcPts val="1610"/>
              </a:lnSpc>
              <a:spcBef>
                <a:spcPts val="35"/>
              </a:spcBef>
            </a:pPr>
            <a:r>
              <a:rPr sz="1400" dirty="0">
                <a:latin typeface="Times New Roman"/>
                <a:cs typeface="Times New Roman"/>
              </a:rPr>
              <a:t>Пришёл в </a:t>
            </a:r>
            <a:r>
              <a:rPr sz="1400" spc="-5" dirty="0">
                <a:latin typeface="Times New Roman"/>
                <a:cs typeface="Times New Roman"/>
              </a:rPr>
              <a:t>детский сад, повесил </a:t>
            </a:r>
            <a:r>
              <a:rPr sz="1400" dirty="0">
                <a:latin typeface="Times New Roman"/>
                <a:cs typeface="Times New Roman"/>
              </a:rPr>
              <a:t>свою </a:t>
            </a:r>
            <a:r>
              <a:rPr sz="1400" spc="-5" dirty="0">
                <a:latin typeface="Times New Roman"/>
                <a:cs typeface="Times New Roman"/>
              </a:rPr>
              <a:t>шубу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шкафчик, </a:t>
            </a:r>
            <a:r>
              <a:rPr sz="1400" dirty="0">
                <a:latin typeface="Times New Roman"/>
                <a:cs typeface="Times New Roman"/>
              </a:rPr>
              <a:t>а в кармане </a:t>
            </a:r>
            <a:r>
              <a:rPr sz="1400" spc="-5" dirty="0">
                <a:latin typeface="Times New Roman"/>
                <a:cs typeface="Times New Roman"/>
              </a:rPr>
              <a:t>шубы остался </a:t>
            </a:r>
            <a:r>
              <a:rPr sz="1400" dirty="0">
                <a:latin typeface="Times New Roman"/>
                <a:cs typeface="Times New Roman"/>
              </a:rPr>
              <a:t> лежать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снежный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колобок.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Пообедали</a:t>
            </a:r>
            <a:r>
              <a:rPr sz="1400" dirty="0">
                <a:latin typeface="Times New Roman"/>
                <a:cs typeface="Times New Roman"/>
              </a:rPr>
              <a:t> ребята,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после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обеда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спать</a:t>
            </a:r>
            <a:r>
              <a:rPr sz="1400" dirty="0">
                <a:latin typeface="Times New Roman"/>
                <a:cs typeface="Times New Roman"/>
              </a:rPr>
              <a:t> легли.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когда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проснулись, вспомнил Алёша про свой </a:t>
            </a:r>
            <a:r>
              <a:rPr sz="1400" dirty="0">
                <a:latin typeface="Times New Roman"/>
                <a:cs typeface="Times New Roman"/>
              </a:rPr>
              <a:t>колобок. </a:t>
            </a:r>
            <a:r>
              <a:rPr sz="1400" spc="-5" dirty="0">
                <a:latin typeface="Times New Roman"/>
                <a:cs typeface="Times New Roman"/>
              </a:rPr>
              <a:t>Побежал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5" dirty="0">
                <a:latin typeface="Times New Roman"/>
                <a:cs typeface="Times New Roman"/>
              </a:rPr>
              <a:t>ребятами 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5" dirty="0">
                <a:latin typeface="Times New Roman"/>
                <a:cs typeface="Times New Roman"/>
              </a:rPr>
              <a:t>шкафчику, 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около</a:t>
            </a:r>
            <a:r>
              <a:rPr sz="1400" spc="-5" dirty="0">
                <a:latin typeface="Times New Roman"/>
                <a:cs typeface="Times New Roman"/>
              </a:rPr>
              <a:t> шкафчика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5" dirty="0">
                <a:latin typeface="Times New Roman"/>
                <a:cs typeface="Times New Roman"/>
              </a:rPr>
              <a:t> лужа. Что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такое?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627" y="689863"/>
            <a:ext cx="6598920" cy="187642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6350" indent="359410" algn="just">
              <a:lnSpc>
                <a:spcPct val="96100"/>
              </a:lnSpc>
              <a:spcBef>
                <a:spcPts val="170"/>
              </a:spcBef>
            </a:pPr>
            <a:r>
              <a:rPr sz="1400" spc="-5" dirty="0">
                <a:latin typeface="Times New Roman"/>
                <a:cs typeface="Times New Roman"/>
              </a:rPr>
              <a:t>Открыли дверку, посмотрели, </a:t>
            </a:r>
            <a:r>
              <a:rPr sz="1400" dirty="0">
                <a:latin typeface="Times New Roman"/>
                <a:cs typeface="Times New Roman"/>
              </a:rPr>
              <a:t>а из </a:t>
            </a:r>
            <a:r>
              <a:rPr sz="1400" spc="-5" dirty="0">
                <a:latin typeface="Times New Roman"/>
                <a:cs typeface="Times New Roman"/>
              </a:rPr>
              <a:t>кармана </a:t>
            </a:r>
            <a:r>
              <a:rPr sz="1400" dirty="0">
                <a:latin typeface="Times New Roman"/>
                <a:cs typeface="Times New Roman"/>
              </a:rPr>
              <a:t>— </a:t>
            </a:r>
            <a:r>
              <a:rPr sz="1400" spc="-5" dirty="0">
                <a:latin typeface="Times New Roman"/>
                <a:cs typeface="Times New Roman"/>
              </a:rPr>
              <a:t>кап-кап, кап-кап </a:t>
            </a:r>
            <a:r>
              <a:rPr sz="1400" dirty="0">
                <a:latin typeface="Times New Roman"/>
                <a:cs typeface="Times New Roman"/>
              </a:rPr>
              <a:t>— </a:t>
            </a:r>
            <a:r>
              <a:rPr sz="1400" spc="-5" dirty="0">
                <a:latin typeface="Times New Roman"/>
                <a:cs typeface="Times New Roman"/>
              </a:rPr>
              <a:t>вода капает.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Поглядел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Алёша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карман,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там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колобка.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Лежат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мокром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кармашке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два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уголька </a:t>
            </a:r>
            <a:r>
              <a:rPr sz="1400" spc="-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две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палочки.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колобок где?</a:t>
            </a:r>
            <a:endParaRPr sz="1400">
              <a:latin typeface="Times New Roman"/>
              <a:cs typeface="Times New Roman"/>
            </a:endParaRPr>
          </a:p>
          <a:p>
            <a:pPr marL="372110" algn="just">
              <a:lnSpc>
                <a:spcPts val="1570"/>
              </a:lnSpc>
            </a:pPr>
            <a:r>
              <a:rPr sz="1400" spc="-5" dirty="0">
                <a:latin typeface="Times New Roman"/>
                <a:cs typeface="Times New Roman"/>
              </a:rPr>
              <a:t>Что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произошло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колобком?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Куда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он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подевался?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Из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чего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сделан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колобок?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ts val="1610"/>
              </a:lnSpc>
            </a:pPr>
            <a:r>
              <a:rPr sz="1400" dirty="0">
                <a:latin typeface="Times New Roman"/>
                <a:cs typeface="Times New Roman"/>
              </a:rPr>
              <a:t>Почему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растаял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колобок?</a:t>
            </a:r>
            <a:endParaRPr sz="1400">
              <a:latin typeface="Times New Roman"/>
              <a:cs typeface="Times New Roman"/>
            </a:endParaRPr>
          </a:p>
          <a:p>
            <a:pPr marL="372110" algn="just">
              <a:lnSpc>
                <a:spcPts val="1610"/>
              </a:lnSpc>
            </a:pP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5" dirty="0">
                <a:latin typeface="Times New Roman"/>
                <a:cs typeface="Times New Roman"/>
              </a:rPr>
              <a:t> вы думаете,</a:t>
            </a:r>
            <a:r>
              <a:rPr sz="1400" dirty="0">
                <a:latin typeface="Times New Roman"/>
                <a:cs typeface="Times New Roman"/>
              </a:rPr>
              <a:t> где </a:t>
            </a:r>
            <a:r>
              <a:rPr sz="1400" spc="-5" dirty="0">
                <a:latin typeface="Times New Roman"/>
                <a:cs typeface="Times New Roman"/>
              </a:rPr>
              <a:t>надо было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оставить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колобка?</a:t>
            </a:r>
            <a:endParaRPr sz="1400">
              <a:latin typeface="Times New Roman"/>
              <a:cs typeface="Times New Roman"/>
            </a:endParaRPr>
          </a:p>
          <a:p>
            <a:pPr marL="12700" marR="5080" indent="359410" algn="just">
              <a:lnSpc>
                <a:spcPct val="96100"/>
              </a:lnSpc>
              <a:spcBef>
                <a:spcPts val="30"/>
              </a:spcBef>
            </a:pPr>
            <a:r>
              <a:rPr sz="1400" dirty="0">
                <a:latin typeface="Times New Roman"/>
                <a:cs typeface="Times New Roman"/>
              </a:rPr>
              <a:t>Верно. </a:t>
            </a:r>
            <a:r>
              <a:rPr sz="1400" spc="-5" dirty="0">
                <a:latin typeface="Times New Roman"/>
                <a:cs typeface="Times New Roman"/>
              </a:rPr>
              <a:t>Колобок был сделан </a:t>
            </a:r>
            <a:r>
              <a:rPr sz="1400" dirty="0">
                <a:latin typeface="Times New Roman"/>
                <a:cs typeface="Times New Roman"/>
              </a:rPr>
              <a:t>из </a:t>
            </a:r>
            <a:r>
              <a:rPr sz="1400" spc="-5" dirty="0">
                <a:latin typeface="Times New Roman"/>
                <a:cs typeface="Times New Roman"/>
              </a:rPr>
              <a:t>снега, 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-5" dirty="0">
                <a:latin typeface="Times New Roman"/>
                <a:cs typeface="Times New Roman"/>
              </a:rPr>
              <a:t>снег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тепле таит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превращается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воду. </a:t>
            </a:r>
            <a:r>
              <a:rPr sz="1400" spc="-5" dirty="0">
                <a:latin typeface="Times New Roman"/>
                <a:cs typeface="Times New Roman"/>
              </a:rPr>
              <a:t> Чтобы сохранить колобка, мальчику необходимо было оставить колобка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5" dirty="0">
                <a:latin typeface="Times New Roman"/>
                <a:cs typeface="Times New Roman"/>
              </a:rPr>
              <a:t>улице,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тогда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он</a:t>
            </a:r>
            <a:r>
              <a:rPr sz="1400" dirty="0">
                <a:latin typeface="Times New Roman"/>
                <a:cs typeface="Times New Roman"/>
              </a:rPr>
              <a:t> не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растаял.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6466" y="3352159"/>
            <a:ext cx="6599555" cy="6572884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992505" marR="5715" indent="4259580">
              <a:lnSpc>
                <a:spcPts val="1610"/>
              </a:lnSpc>
              <a:spcBef>
                <a:spcPts val="215"/>
              </a:spcBef>
            </a:pPr>
            <a:r>
              <a:rPr sz="1400" b="1" spc="-5" dirty="0">
                <a:latin typeface="Times New Roman"/>
                <a:cs typeface="Times New Roman"/>
              </a:rPr>
              <a:t>Приложение</a:t>
            </a:r>
            <a:r>
              <a:rPr sz="1400" b="1" spc="-5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№3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Опыт:</a:t>
            </a:r>
            <a:r>
              <a:rPr sz="1400" b="1" spc="-5" dirty="0">
                <a:latin typeface="Times New Roman"/>
                <a:cs typeface="Times New Roman"/>
              </a:rPr>
              <a:t> «Какой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снег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растает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быстрее: </a:t>
            </a:r>
            <a:r>
              <a:rPr sz="1400" b="1" spc="-5" dirty="0">
                <a:latin typeface="Times New Roman"/>
                <a:cs typeface="Times New Roman"/>
              </a:rPr>
              <a:t>плотный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или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рыхлый?»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505"/>
              </a:lnSpc>
            </a:pPr>
            <a:r>
              <a:rPr sz="1400" spc="-5" dirty="0">
                <a:latin typeface="Times New Roman"/>
                <a:cs typeface="Times New Roman"/>
              </a:rPr>
              <a:t>Цель: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познакомить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особенностями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снега: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тает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тепле,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плотный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тает</a:t>
            </a:r>
            <a:endParaRPr sz="1400">
              <a:latin typeface="Times New Roman"/>
              <a:cs typeface="Times New Roman"/>
            </a:endParaRPr>
          </a:p>
          <a:p>
            <a:pPr marL="12700" marR="6350">
              <a:lnSpc>
                <a:spcPts val="1610"/>
              </a:lnSpc>
              <a:spcBef>
                <a:spcPts val="75"/>
              </a:spcBef>
            </a:pPr>
            <a:r>
              <a:rPr sz="1400" spc="-5" dirty="0">
                <a:latin typeface="Times New Roman"/>
                <a:cs typeface="Times New Roman"/>
              </a:rPr>
              <a:t>медленнее,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рыхлый.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Развивать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мыслительные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процессы: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умение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анализировать,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выводы. Воспитывать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интерес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снегу.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525"/>
              </a:lnSpc>
            </a:pPr>
            <a:r>
              <a:rPr sz="1400" spc="-5" dirty="0">
                <a:latin typeface="Times New Roman"/>
                <a:cs typeface="Times New Roman"/>
              </a:rPr>
              <a:t>Материал: </a:t>
            </a:r>
            <a:r>
              <a:rPr sz="1400" dirty="0">
                <a:latin typeface="Times New Roman"/>
                <a:cs typeface="Times New Roman"/>
              </a:rPr>
              <a:t>две</a:t>
            </a:r>
            <a:r>
              <a:rPr sz="1400" spc="-5" dirty="0">
                <a:latin typeface="Times New Roman"/>
                <a:cs typeface="Times New Roman"/>
              </a:rPr>
              <a:t> одинаковые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емкости,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совочек.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614"/>
              </a:lnSpc>
            </a:pPr>
            <a:r>
              <a:rPr sz="1400" spc="-5" dirty="0">
                <a:latin typeface="Times New Roman"/>
                <a:cs typeface="Times New Roman"/>
              </a:rPr>
              <a:t>Ход:</a:t>
            </a:r>
            <a:endParaRPr sz="1400">
              <a:latin typeface="Times New Roman"/>
              <a:cs typeface="Times New Roman"/>
            </a:endParaRPr>
          </a:p>
          <a:p>
            <a:pPr marL="12700" marR="7620" indent="359410">
              <a:lnSpc>
                <a:spcPts val="1610"/>
              </a:lnSpc>
              <a:spcBef>
                <a:spcPts val="85"/>
              </a:spcBef>
            </a:pPr>
            <a:r>
              <a:rPr sz="1400" spc="-5" dirty="0">
                <a:latin typeface="Times New Roman"/>
                <a:cs typeface="Times New Roman"/>
              </a:rPr>
              <a:t>Во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время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прогулки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дети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набирают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снег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две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емкости.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одну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емкость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кладут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снег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спрессованный,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вторую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емкость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-рыхлый.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Необходимо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ответить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вопрос: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ts val="1530"/>
              </a:lnSpc>
            </a:pPr>
            <a:r>
              <a:rPr sz="1400" spc="-5" dirty="0">
                <a:latin typeface="Times New Roman"/>
                <a:cs typeface="Times New Roman"/>
              </a:rPr>
              <a:t>«Какой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снег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растает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быстрее: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плотный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рыхлый?».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этого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емкости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5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снегом</a:t>
            </a:r>
            <a:endParaRPr sz="1400">
              <a:latin typeface="Times New Roman"/>
              <a:cs typeface="Times New Roman"/>
            </a:endParaRPr>
          </a:p>
          <a:p>
            <a:pPr marL="12700" marR="5715" algn="just">
              <a:lnSpc>
                <a:spcPts val="1610"/>
              </a:lnSpc>
              <a:spcBef>
                <a:spcPts val="75"/>
              </a:spcBef>
            </a:pPr>
            <a:r>
              <a:rPr sz="1400" spc="-5" dirty="0">
                <a:latin typeface="Times New Roman"/>
                <a:cs typeface="Times New Roman"/>
              </a:rPr>
              <a:t>вносятся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групповую </a:t>
            </a:r>
            <a:r>
              <a:rPr sz="1400" dirty="0">
                <a:latin typeface="Times New Roman"/>
                <a:cs typeface="Times New Roman"/>
              </a:rPr>
              <a:t>комнату и через </a:t>
            </a:r>
            <a:r>
              <a:rPr sz="1400" spc="-5" dirty="0">
                <a:latin typeface="Times New Roman"/>
                <a:cs typeface="Times New Roman"/>
              </a:rPr>
              <a:t>некоторое </a:t>
            </a:r>
            <a:r>
              <a:rPr sz="1400" dirty="0">
                <a:latin typeface="Times New Roman"/>
                <a:cs typeface="Times New Roman"/>
              </a:rPr>
              <a:t>время </a:t>
            </a:r>
            <a:r>
              <a:rPr sz="1400" spc="-5" dirty="0">
                <a:latin typeface="Times New Roman"/>
                <a:cs typeface="Times New Roman"/>
              </a:rPr>
              <a:t>проводится наблюдение за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снегом.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одной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емкости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полностью</a:t>
            </a:r>
            <a:r>
              <a:rPr sz="1400" dirty="0">
                <a:latin typeface="Times New Roman"/>
                <a:cs typeface="Times New Roman"/>
              </a:rPr>
              <a:t> растаял,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другой-часть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осталась.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Почему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-5" dirty="0">
                <a:latin typeface="Times New Roman"/>
                <a:cs typeface="Times New Roman"/>
              </a:rPr>
              <a:t> произошло?</a:t>
            </a:r>
            <a:endParaRPr sz="1400">
              <a:latin typeface="Times New Roman"/>
              <a:cs typeface="Times New Roman"/>
            </a:endParaRPr>
          </a:p>
          <a:p>
            <a:pPr marL="12700" marR="5080" indent="359410" algn="just">
              <a:lnSpc>
                <a:spcPts val="1610"/>
              </a:lnSpc>
              <a:spcBef>
                <a:spcPts val="5"/>
              </a:spcBef>
            </a:pPr>
            <a:r>
              <a:rPr sz="1400" spc="-5" dirty="0">
                <a:latin typeface="Times New Roman"/>
                <a:cs typeface="Times New Roman"/>
              </a:rPr>
              <a:t>Вывод: рыхлый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 быстрее растаял, </a:t>
            </a:r>
            <a:r>
              <a:rPr sz="1400" dirty="0">
                <a:latin typeface="Times New Roman"/>
                <a:cs typeface="Times New Roman"/>
              </a:rPr>
              <a:t>так как </a:t>
            </a:r>
            <a:r>
              <a:rPr sz="1400" spc="-5" dirty="0">
                <a:latin typeface="Times New Roman"/>
                <a:cs typeface="Times New Roman"/>
              </a:rPr>
              <a:t>между снежинками образовался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воздух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тепло быстрее проникло между снежинками. Следовательно, рыхлый </a:t>
            </a:r>
            <a:r>
              <a:rPr sz="1400" dirty="0">
                <a:latin typeface="Times New Roman"/>
                <a:cs typeface="Times New Roman"/>
              </a:rPr>
              <a:t>снег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тает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быстрее, </a:t>
            </a:r>
            <a:r>
              <a:rPr sz="1400" dirty="0">
                <a:latin typeface="Times New Roman"/>
                <a:cs typeface="Times New Roman"/>
              </a:rPr>
              <a:t>чем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плотный.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00">
              <a:latin typeface="Times New Roman"/>
              <a:cs typeface="Times New Roman"/>
            </a:endParaRPr>
          </a:p>
          <a:p>
            <a:pPr marL="1030605" marR="5715" indent="4220845">
              <a:lnSpc>
                <a:spcPts val="1610"/>
              </a:lnSpc>
            </a:pPr>
            <a:r>
              <a:rPr sz="1400" b="1" spc="-5" dirty="0">
                <a:latin typeface="Times New Roman"/>
                <a:cs typeface="Times New Roman"/>
              </a:rPr>
              <a:t>Приложение</a:t>
            </a:r>
            <a:r>
              <a:rPr sz="1400" b="1" spc="-5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№4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Рассматривание картин </a:t>
            </a:r>
            <a:r>
              <a:rPr sz="1400" b="1" dirty="0">
                <a:latin typeface="Times New Roman"/>
                <a:cs typeface="Times New Roman"/>
              </a:rPr>
              <a:t>и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фотографий </a:t>
            </a:r>
            <a:r>
              <a:rPr sz="1400" b="1" dirty="0">
                <a:latin typeface="Times New Roman"/>
                <a:cs typeface="Times New Roman"/>
              </a:rPr>
              <a:t>о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зиме </a:t>
            </a:r>
            <a:r>
              <a:rPr sz="1400" b="1" dirty="0">
                <a:latin typeface="Times New Roman"/>
                <a:cs typeface="Times New Roman"/>
              </a:rPr>
              <a:t>и</a:t>
            </a:r>
            <a:r>
              <a:rPr sz="1400" b="1" spc="-5" dirty="0">
                <a:latin typeface="Times New Roman"/>
                <a:cs typeface="Times New Roman"/>
              </a:rPr>
              <a:t> их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описание.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15"/>
              </a:lnSpc>
            </a:pPr>
            <a:r>
              <a:rPr sz="1400" spc="-5" dirty="0">
                <a:latin typeface="Times New Roman"/>
                <a:cs typeface="Times New Roman"/>
              </a:rPr>
              <a:t>Задачи: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учить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описывать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картину,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развивать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связную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речь,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умение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употреблять</a:t>
            </a:r>
            <a:endParaRPr sz="1400">
              <a:latin typeface="Times New Roman"/>
              <a:cs typeface="Times New Roman"/>
            </a:endParaRPr>
          </a:p>
          <a:p>
            <a:pPr marL="12700" marR="6350">
              <a:lnSpc>
                <a:spcPts val="161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сложные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предложения,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используя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речи.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Активизировать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речи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слова: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тёмный,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грязный,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чистый,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рыхлый,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липкий,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тяжёлый,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лёгкий,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тает,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темнеет,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оседает.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25"/>
              </a:lnSpc>
            </a:pPr>
            <a:r>
              <a:rPr sz="1400" spc="-5" dirty="0">
                <a:latin typeface="Times New Roman"/>
                <a:cs typeface="Times New Roman"/>
              </a:rPr>
              <a:t>Ход: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Отгадайте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загадку:</a:t>
            </a:r>
            <a:endParaRPr sz="1400">
              <a:latin typeface="Times New Roman"/>
              <a:cs typeface="Times New Roman"/>
            </a:endParaRPr>
          </a:p>
          <a:p>
            <a:pPr marL="12700" marR="5248910">
              <a:lnSpc>
                <a:spcPct val="96100"/>
              </a:lnSpc>
              <a:spcBef>
                <a:spcPts val="30"/>
              </a:spcBef>
            </a:pPr>
            <a:r>
              <a:rPr sz="1400" spc="-5" dirty="0">
                <a:latin typeface="Times New Roman"/>
                <a:cs typeface="Times New Roman"/>
              </a:rPr>
              <a:t>Пушистый ковёр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 руками </a:t>
            </a:r>
            <a:r>
              <a:rPr sz="1400" dirty="0">
                <a:latin typeface="Times New Roman"/>
                <a:cs typeface="Times New Roman"/>
              </a:rPr>
              <a:t>ткан,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шелками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шит,</a:t>
            </a:r>
            <a:endParaRPr sz="1400">
              <a:latin typeface="Times New Roman"/>
              <a:cs typeface="Times New Roman"/>
            </a:endParaRPr>
          </a:p>
          <a:p>
            <a:pPr marL="12700" marR="4709795">
              <a:lnSpc>
                <a:spcPts val="161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При </a:t>
            </a:r>
            <a:r>
              <a:rPr sz="1400" spc="-5" dirty="0">
                <a:latin typeface="Times New Roman"/>
                <a:cs typeface="Times New Roman"/>
              </a:rPr>
              <a:t>солнце, </a:t>
            </a:r>
            <a:r>
              <a:rPr sz="1400" dirty="0">
                <a:latin typeface="Times New Roman"/>
                <a:cs typeface="Times New Roman"/>
              </a:rPr>
              <a:t>при </a:t>
            </a:r>
            <a:r>
              <a:rPr sz="1400" spc="-5" dirty="0">
                <a:latin typeface="Times New Roman"/>
                <a:cs typeface="Times New Roman"/>
              </a:rPr>
              <a:t>месяце </a:t>
            </a:r>
            <a:r>
              <a:rPr sz="1400" dirty="0">
                <a:latin typeface="Times New Roman"/>
                <a:cs typeface="Times New Roman"/>
              </a:rPr>
              <a:t> Серебром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блестит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(снег)</a:t>
            </a:r>
            <a:endParaRPr sz="1400">
              <a:latin typeface="Times New Roman"/>
              <a:cs typeface="Times New Roman"/>
            </a:endParaRPr>
          </a:p>
          <a:p>
            <a:pPr marR="5080" algn="r">
              <a:lnSpc>
                <a:spcPts val="1525"/>
              </a:lnSpc>
            </a:pPr>
            <a:r>
              <a:rPr sz="1400" spc="-5" dirty="0">
                <a:latin typeface="Times New Roman"/>
                <a:cs typeface="Times New Roman"/>
              </a:rPr>
              <a:t>Какое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сейчас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время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года?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Что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характерно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зимы?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Назовите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признаки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зимы.</a:t>
            </a:r>
            <a:endParaRPr sz="1400">
              <a:latin typeface="Times New Roman"/>
              <a:cs typeface="Times New Roman"/>
            </a:endParaRPr>
          </a:p>
          <a:p>
            <a:pPr marR="6350" algn="r">
              <a:lnSpc>
                <a:spcPts val="1645"/>
              </a:lnSpc>
              <a:tabLst>
                <a:tab pos="1046480" algn="l"/>
                <a:tab pos="1351280" algn="l"/>
                <a:tab pos="2168525" algn="l"/>
                <a:tab pos="2581275" algn="l"/>
                <a:tab pos="2914650" algn="l"/>
                <a:tab pos="3605529" algn="l"/>
                <a:tab pos="4367530" algn="l"/>
                <a:tab pos="4949190" algn="l"/>
                <a:tab pos="5527040" algn="l"/>
                <a:tab pos="5987415" algn="l"/>
                <a:tab pos="6292215" algn="l"/>
              </a:tabLst>
            </a:pP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м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	на	к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ны.	</a:t>
            </a:r>
            <a:r>
              <a:rPr sz="1400" spc="-5" dirty="0">
                <a:latin typeface="Times New Roman"/>
                <a:cs typeface="Times New Roman"/>
              </a:rPr>
              <a:t>Чт</a:t>
            </a:r>
            <a:r>
              <a:rPr sz="1400" dirty="0">
                <a:latin typeface="Times New Roman"/>
                <a:cs typeface="Times New Roman"/>
              </a:rPr>
              <a:t>о	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ы	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	с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?	</a:t>
            </a:r>
            <a:r>
              <a:rPr sz="1400" spc="-5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е	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я	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	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	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их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627" y="689863"/>
            <a:ext cx="6598284" cy="64960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1620"/>
              </a:lnSpc>
              <a:spcBef>
                <a:spcPts val="204"/>
              </a:spcBef>
            </a:pPr>
            <a:r>
              <a:rPr sz="1400" spc="-5" dirty="0">
                <a:latin typeface="Times New Roman"/>
                <a:cs typeface="Times New Roman"/>
              </a:rPr>
              <a:t>изображено?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Какие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деревья?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Какие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слова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можно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подобрать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снегу,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какой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он?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Какие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деревья?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 чем их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можно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сравнить?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Как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 </a:t>
            </a:r>
            <a:r>
              <a:rPr sz="1400" spc="-5" dirty="0">
                <a:latin typeface="Times New Roman"/>
                <a:cs typeface="Times New Roman"/>
              </a:rPr>
              <a:t>вы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назвали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картинку?</a:t>
            </a:r>
            <a:endParaRPr sz="1400">
              <a:latin typeface="Times New Roman"/>
              <a:cs typeface="Times New Roman"/>
            </a:endParaRPr>
          </a:p>
          <a:p>
            <a:pPr marL="528955">
              <a:lnSpc>
                <a:spcPts val="1565"/>
              </a:lnSpc>
            </a:pPr>
            <a:r>
              <a:rPr sz="1400" spc="-5" dirty="0">
                <a:latin typeface="Times New Roman"/>
                <a:cs typeface="Times New Roman"/>
              </a:rPr>
              <a:t>Физминутка.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«Снеговик»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18666" y="1303956"/>
            <a:ext cx="3302000" cy="126238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355600" marR="5080" indent="-9525">
              <a:lnSpc>
                <a:spcPts val="1610"/>
              </a:lnSpc>
              <a:spcBef>
                <a:spcPts val="215"/>
              </a:spcBef>
            </a:pPr>
            <a:r>
              <a:rPr sz="1400" spc="-5" dirty="0">
                <a:latin typeface="Times New Roman"/>
                <a:cs typeface="Times New Roman"/>
              </a:rPr>
              <a:t>Идут </a:t>
            </a:r>
            <a:r>
              <a:rPr sz="1400" dirty="0">
                <a:latin typeface="Times New Roman"/>
                <a:cs typeface="Times New Roman"/>
              </a:rPr>
              <a:t>по </a:t>
            </a:r>
            <a:r>
              <a:rPr sz="1400" spc="-5" dirty="0">
                <a:latin typeface="Times New Roman"/>
                <a:cs typeface="Times New Roman"/>
              </a:rPr>
              <a:t>кругу, </a:t>
            </a:r>
            <a:r>
              <a:rPr sz="1400" dirty="0">
                <a:latin typeface="Times New Roman"/>
                <a:cs typeface="Times New Roman"/>
              </a:rPr>
              <a:t>изображая, </a:t>
            </a:r>
            <a:r>
              <a:rPr sz="1400" spc="-5" dirty="0">
                <a:latin typeface="Times New Roman"/>
                <a:cs typeface="Times New Roman"/>
              </a:rPr>
              <a:t>будто катят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перед собой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снежный ком,</a:t>
            </a:r>
            <a:endParaRPr sz="1400">
              <a:latin typeface="Times New Roman"/>
              <a:cs typeface="Times New Roman"/>
            </a:endParaRPr>
          </a:p>
          <a:p>
            <a:pPr marL="339725">
              <a:lnSpc>
                <a:spcPts val="1525"/>
              </a:lnSpc>
            </a:pPr>
            <a:r>
              <a:rPr sz="1400" spc="-5" dirty="0">
                <a:latin typeface="Times New Roman"/>
                <a:cs typeface="Times New Roman"/>
              </a:rPr>
              <a:t>«Рисуют»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руками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большой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круг.</a:t>
            </a:r>
            <a:endParaRPr sz="1400">
              <a:latin typeface="Times New Roman"/>
              <a:cs typeface="Times New Roman"/>
            </a:endParaRPr>
          </a:p>
          <a:p>
            <a:pPr marL="231775">
              <a:lnSpc>
                <a:spcPts val="1614"/>
              </a:lnSpc>
            </a:pPr>
            <a:r>
              <a:rPr sz="1400" spc="-5" dirty="0">
                <a:latin typeface="Times New Roman"/>
                <a:cs typeface="Times New Roman"/>
              </a:rPr>
              <a:t>«Рисуют»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снеговика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трех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комков.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4"/>
              </a:lnSpc>
            </a:pPr>
            <a:r>
              <a:rPr sz="1400" dirty="0">
                <a:latin typeface="Times New Roman"/>
                <a:cs typeface="Times New Roman"/>
              </a:rPr>
              <a:t>Широко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улыбаются.</a:t>
            </a:r>
            <a:endParaRPr sz="1400">
              <a:latin typeface="Times New Roman"/>
              <a:cs typeface="Times New Roman"/>
            </a:endParaRPr>
          </a:p>
          <a:p>
            <a:pPr marL="121920">
              <a:lnSpc>
                <a:spcPts val="1645"/>
              </a:lnSpc>
            </a:pPr>
            <a:r>
              <a:rPr sz="1400" spc="-5" dirty="0">
                <a:latin typeface="Times New Roman"/>
                <a:cs typeface="Times New Roman"/>
              </a:rPr>
              <a:t>Показывают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глаза.</a:t>
            </a:r>
            <a:r>
              <a:rPr sz="1400" spc="-5" dirty="0">
                <a:latin typeface="Times New Roman"/>
                <a:cs typeface="Times New Roman"/>
              </a:rPr>
              <a:t> Прикрывают голову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6271" y="1303956"/>
            <a:ext cx="2683510" cy="187452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227329" indent="-635">
              <a:lnSpc>
                <a:spcPts val="1610"/>
              </a:lnSpc>
              <a:spcBef>
                <a:spcPts val="215"/>
              </a:spcBef>
            </a:pPr>
            <a:r>
              <a:rPr sz="1400" dirty="0">
                <a:latin typeface="Times New Roman"/>
                <a:cs typeface="Times New Roman"/>
              </a:rPr>
              <a:t>Давай,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дружок,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смелей,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дружок,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Кати по снегу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снежок.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25"/>
              </a:lnSpc>
            </a:pPr>
            <a:r>
              <a:rPr sz="1400" spc="-5" dirty="0">
                <a:latin typeface="Times New Roman"/>
                <a:cs typeface="Times New Roman"/>
              </a:rPr>
              <a:t>Он превратится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снежный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ком,</a:t>
            </a:r>
            <a:endParaRPr sz="1400">
              <a:latin typeface="Times New Roman"/>
              <a:cs typeface="Times New Roman"/>
            </a:endParaRPr>
          </a:p>
          <a:p>
            <a:pPr marL="12700" marR="697865">
              <a:lnSpc>
                <a:spcPts val="1620"/>
              </a:lnSpc>
              <a:spcBef>
                <a:spcPts val="65"/>
              </a:spcBef>
            </a:pP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станет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снеговиком.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Его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улыбка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-5" dirty="0">
                <a:latin typeface="Times New Roman"/>
                <a:cs typeface="Times New Roman"/>
              </a:rPr>
              <a:t> светла!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30"/>
              </a:lnSpc>
            </a:pPr>
            <a:r>
              <a:rPr sz="1400" dirty="0">
                <a:latin typeface="Times New Roman"/>
                <a:cs typeface="Times New Roman"/>
              </a:rPr>
              <a:t>Два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глаза,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шляпа,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нос,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метла.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1610"/>
              </a:lnSpc>
              <a:spcBef>
                <a:spcPts val="80"/>
              </a:spcBef>
            </a:pPr>
            <a:r>
              <a:rPr sz="1400" spc="-5" dirty="0">
                <a:latin typeface="Times New Roman"/>
                <a:cs typeface="Times New Roman"/>
              </a:rPr>
              <a:t>Ладошкой, дотрагиваются до </a:t>
            </a:r>
            <a:r>
              <a:rPr sz="1400" dirty="0">
                <a:latin typeface="Times New Roman"/>
                <a:cs typeface="Times New Roman"/>
              </a:rPr>
              <a:t>носа.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Но </a:t>
            </a:r>
            <a:r>
              <a:rPr sz="1400" dirty="0">
                <a:latin typeface="Times New Roman"/>
                <a:cs typeface="Times New Roman"/>
              </a:rPr>
              <a:t>солнце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припечет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слегка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65"/>
              </a:lnSpc>
            </a:pPr>
            <a:r>
              <a:rPr sz="1400" dirty="0">
                <a:latin typeface="Times New Roman"/>
                <a:cs typeface="Times New Roman"/>
              </a:rPr>
              <a:t>Увы!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нет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снеговика.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77993" y="2734700"/>
            <a:ext cx="2917190" cy="443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>
              <a:lnSpc>
                <a:spcPts val="1645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Медленно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приседают.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45"/>
              </a:lnSpc>
            </a:pPr>
            <a:r>
              <a:rPr sz="1400" dirty="0">
                <a:latin typeface="Times New Roman"/>
                <a:cs typeface="Times New Roman"/>
              </a:rPr>
              <a:t>Разводят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руками,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пожимают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плечами.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5736" y="3143025"/>
            <a:ext cx="6599555" cy="678116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72110" marR="916305">
              <a:lnSpc>
                <a:spcPts val="1620"/>
              </a:lnSpc>
              <a:spcBef>
                <a:spcPts val="204"/>
              </a:spcBef>
            </a:pPr>
            <a:r>
              <a:rPr sz="1400" spc="-5" dirty="0">
                <a:latin typeface="Times New Roman"/>
                <a:cs typeface="Times New Roman"/>
              </a:rPr>
              <a:t>Предлагаю</a:t>
            </a:r>
            <a:r>
              <a:rPr sz="1400" dirty="0">
                <a:latin typeface="Times New Roman"/>
                <a:cs typeface="Times New Roman"/>
              </a:rPr>
              <a:t> вам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составить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рассказ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картине.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Составление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рассказов.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вас</a:t>
            </a:r>
            <a:r>
              <a:rPr sz="1400" spc="-5" dirty="0">
                <a:latin typeface="Times New Roman"/>
                <a:cs typeface="Times New Roman"/>
              </a:rPr>
              <a:t> получились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интересные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рассказы.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Молодцы.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5252085" algn="just">
              <a:lnSpc>
                <a:spcPts val="1645"/>
              </a:lnSpc>
            </a:pPr>
            <a:r>
              <a:rPr sz="1400" b="1" spc="-5" dirty="0">
                <a:latin typeface="Times New Roman"/>
                <a:cs typeface="Times New Roman"/>
              </a:rPr>
              <a:t>Приложение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№5</a:t>
            </a:r>
            <a:endParaRPr sz="1400">
              <a:latin typeface="Times New Roman"/>
              <a:cs typeface="Times New Roman"/>
            </a:endParaRPr>
          </a:p>
          <a:p>
            <a:pPr marL="2358390" algn="just">
              <a:lnSpc>
                <a:spcPts val="1595"/>
              </a:lnSpc>
            </a:pPr>
            <a:r>
              <a:rPr sz="1400" b="1" dirty="0">
                <a:latin typeface="Times New Roman"/>
                <a:cs typeface="Times New Roman"/>
              </a:rPr>
              <a:t>Опыт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«Какого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цвета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снег?»</a:t>
            </a:r>
            <a:endParaRPr sz="1400">
              <a:latin typeface="Times New Roman"/>
              <a:cs typeface="Times New Roman"/>
            </a:endParaRPr>
          </a:p>
          <a:p>
            <a:pPr marL="12700" marR="6350" indent="359410" algn="just">
              <a:lnSpc>
                <a:spcPts val="1610"/>
              </a:lnSpc>
              <a:spcBef>
                <a:spcPts val="65"/>
              </a:spcBef>
            </a:pPr>
            <a:r>
              <a:rPr sz="1400" spc="-5" dirty="0">
                <a:latin typeface="Times New Roman"/>
                <a:cs typeface="Times New Roman"/>
              </a:rPr>
              <a:t>Цель: Сформировать представления </a:t>
            </a:r>
            <a:r>
              <a:rPr sz="1400" dirty="0">
                <a:latin typeface="Times New Roman"/>
                <a:cs typeface="Times New Roman"/>
              </a:rPr>
              <a:t>о том, что </a:t>
            </a:r>
            <a:r>
              <a:rPr sz="1400" spc="-5" dirty="0">
                <a:latin typeface="Times New Roman"/>
                <a:cs typeface="Times New Roman"/>
              </a:rPr>
              <a:t>снег белого </a:t>
            </a:r>
            <a:r>
              <a:rPr sz="1400" dirty="0">
                <a:latin typeface="Times New Roman"/>
                <a:cs typeface="Times New Roman"/>
              </a:rPr>
              <a:t>цвета. </a:t>
            </a:r>
            <a:r>
              <a:rPr sz="1400" spc="-5" dirty="0">
                <a:latin typeface="Times New Roman"/>
                <a:cs typeface="Times New Roman"/>
              </a:rPr>
              <a:t>Познакомить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тем,</a:t>
            </a:r>
            <a:r>
              <a:rPr sz="1400" dirty="0">
                <a:latin typeface="Times New Roman"/>
                <a:cs typeface="Times New Roman"/>
              </a:rPr>
              <a:t> что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цвет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может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измениться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под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воздействием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разных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факторов.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Развивать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наблюдательность.</a:t>
            </a:r>
            <a:endParaRPr sz="1400">
              <a:latin typeface="Times New Roman"/>
              <a:cs typeface="Times New Roman"/>
            </a:endParaRPr>
          </a:p>
          <a:p>
            <a:pPr marL="372110" marR="1661160">
              <a:lnSpc>
                <a:spcPts val="1610"/>
              </a:lnSpc>
              <a:spcBef>
                <a:spcPts val="5"/>
              </a:spcBef>
            </a:pPr>
            <a:r>
              <a:rPr sz="1400" spc="-5" dirty="0">
                <a:latin typeface="Times New Roman"/>
                <a:cs typeface="Times New Roman"/>
              </a:rPr>
              <a:t>Материал: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две </a:t>
            </a:r>
            <a:r>
              <a:rPr sz="1400" spc="-5" dirty="0">
                <a:latin typeface="Times New Roman"/>
                <a:cs typeface="Times New Roman"/>
              </a:rPr>
              <a:t>емкости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-5" dirty="0">
                <a:latin typeface="Times New Roman"/>
                <a:cs typeface="Times New Roman"/>
              </a:rPr>
              <a:t> снегом,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баллон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5" dirty="0">
                <a:latin typeface="Times New Roman"/>
                <a:cs typeface="Times New Roman"/>
              </a:rPr>
              <a:t>черной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краской.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Ход: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525"/>
              </a:lnSpc>
            </a:pPr>
            <a:r>
              <a:rPr sz="1400" spc="-5" dirty="0">
                <a:latin typeface="Times New Roman"/>
                <a:cs typeface="Times New Roman"/>
              </a:rPr>
              <a:t>На</a:t>
            </a:r>
            <a:r>
              <a:rPr sz="1400" dirty="0">
                <a:latin typeface="Times New Roman"/>
                <a:cs typeface="Times New Roman"/>
              </a:rPr>
              <a:t> стол</a:t>
            </a:r>
            <a:r>
              <a:rPr sz="1400" spc="-5" dirty="0">
                <a:latin typeface="Times New Roman"/>
                <a:cs typeface="Times New Roman"/>
              </a:rPr>
              <a:t> ставятся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емкости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 </a:t>
            </a:r>
            <a:r>
              <a:rPr sz="1400" spc="-5" dirty="0">
                <a:latin typeface="Times New Roman"/>
                <a:cs typeface="Times New Roman"/>
              </a:rPr>
              <a:t>снегом.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Какой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снег?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Всегда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ли</a:t>
            </a:r>
            <a:r>
              <a:rPr sz="1400" dirty="0">
                <a:latin typeface="Times New Roman"/>
                <a:cs typeface="Times New Roman"/>
              </a:rPr>
              <a:t> снег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бывает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белым?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От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чего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это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зависит?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Предлагаю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побрызгать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баллона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черной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краски.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Какого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цвета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снег?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4"/>
              </a:lnSpc>
            </a:pPr>
            <a:r>
              <a:rPr sz="1400" spc="-5" dirty="0">
                <a:latin typeface="Times New Roman"/>
                <a:cs typeface="Times New Roman"/>
              </a:rPr>
              <a:t>Почему?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каких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условиях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может стать черным?</a:t>
            </a:r>
            <a:endParaRPr sz="1400">
              <a:latin typeface="Times New Roman"/>
              <a:cs typeface="Times New Roman"/>
            </a:endParaRPr>
          </a:p>
          <a:p>
            <a:pPr marL="12700" marR="5080" indent="359410" algn="just">
              <a:lnSpc>
                <a:spcPts val="1610"/>
              </a:lnSpc>
              <a:spcBef>
                <a:spcPts val="85"/>
              </a:spcBef>
            </a:pPr>
            <a:r>
              <a:rPr sz="1400" spc="-5" dirty="0">
                <a:latin typeface="Times New Roman"/>
                <a:cs typeface="Times New Roman"/>
              </a:rPr>
              <a:t>Вывод: </a:t>
            </a:r>
            <a:r>
              <a:rPr sz="1400" dirty="0">
                <a:latin typeface="Times New Roman"/>
                <a:cs typeface="Times New Roman"/>
              </a:rPr>
              <a:t>снег </a:t>
            </a:r>
            <a:r>
              <a:rPr sz="1400" spc="-5" dirty="0">
                <a:latin typeface="Times New Roman"/>
                <a:cs typeface="Times New Roman"/>
              </a:rPr>
              <a:t>имеет </a:t>
            </a:r>
            <a:r>
              <a:rPr sz="1400" dirty="0">
                <a:latin typeface="Times New Roman"/>
                <a:cs typeface="Times New Roman"/>
              </a:rPr>
              <a:t>белый </a:t>
            </a:r>
            <a:r>
              <a:rPr sz="1400" spc="-5" dirty="0">
                <a:latin typeface="Times New Roman"/>
                <a:cs typeface="Times New Roman"/>
              </a:rPr>
              <a:t>цвет. Но </a:t>
            </a:r>
            <a:r>
              <a:rPr sz="1400" dirty="0">
                <a:latin typeface="Times New Roman"/>
                <a:cs typeface="Times New Roman"/>
              </a:rPr>
              <a:t>при его </a:t>
            </a:r>
            <a:r>
              <a:rPr sz="1400" spc="-5" dirty="0">
                <a:latin typeface="Times New Roman"/>
                <a:cs typeface="Times New Roman"/>
              </a:rPr>
              <a:t>загрязнении </a:t>
            </a:r>
            <a:r>
              <a:rPr sz="1400" dirty="0">
                <a:latin typeface="Times New Roman"/>
                <a:cs typeface="Times New Roman"/>
              </a:rPr>
              <a:t>он </a:t>
            </a:r>
            <a:r>
              <a:rPr sz="1400" spc="-5" dirty="0">
                <a:latin typeface="Times New Roman"/>
                <a:cs typeface="Times New Roman"/>
              </a:rPr>
              <a:t>становится черным.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Это происходит из-за выхлопов машин, </a:t>
            </a:r>
            <a:r>
              <a:rPr sz="1400" dirty="0">
                <a:latin typeface="Times New Roman"/>
                <a:cs typeface="Times New Roman"/>
              </a:rPr>
              <a:t>работы </a:t>
            </a:r>
            <a:r>
              <a:rPr sz="1400" spc="-5" dirty="0">
                <a:latin typeface="Times New Roman"/>
                <a:cs typeface="Times New Roman"/>
              </a:rPr>
              <a:t>промышленных предприятий. </a:t>
            </a:r>
            <a:r>
              <a:rPr sz="1400" dirty="0">
                <a:latin typeface="Times New Roman"/>
                <a:cs typeface="Times New Roman"/>
              </a:rPr>
              <a:t>Такое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воздействие пагубно отражается на здоровье всего живого, </a:t>
            </a:r>
            <a:r>
              <a:rPr sz="1400" dirty="0">
                <a:latin typeface="Times New Roman"/>
                <a:cs typeface="Times New Roman"/>
              </a:rPr>
              <a:t>так как </a:t>
            </a:r>
            <a:r>
              <a:rPr sz="1400" spc="-5" dirty="0">
                <a:latin typeface="Times New Roman"/>
                <a:cs typeface="Times New Roman"/>
              </a:rPr>
              <a:t>человек </a:t>
            </a:r>
            <a:r>
              <a:rPr sz="1400" dirty="0">
                <a:latin typeface="Times New Roman"/>
                <a:cs typeface="Times New Roman"/>
              </a:rPr>
              <a:t>может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приобрести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различные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заболевания.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Следовательно,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</a:t>
            </a:r>
            <a:r>
              <a:rPr sz="1400" dirty="0">
                <a:latin typeface="Times New Roman"/>
                <a:cs typeface="Times New Roman"/>
              </a:rPr>
              <a:t> не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всегда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белый.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его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цвет влияет и </a:t>
            </a:r>
            <a:r>
              <a:rPr sz="1400" spc="-5" dirty="0">
                <a:latin typeface="Times New Roman"/>
                <a:cs typeface="Times New Roman"/>
              </a:rPr>
              <a:t>внешнее воздействие, </a:t>
            </a:r>
            <a:r>
              <a:rPr sz="1400" dirty="0">
                <a:latin typeface="Times New Roman"/>
                <a:cs typeface="Times New Roman"/>
              </a:rPr>
              <a:t>на пример </a:t>
            </a:r>
            <a:r>
              <a:rPr sz="1400" spc="-5" dirty="0">
                <a:latin typeface="Times New Roman"/>
                <a:cs typeface="Times New Roman"/>
              </a:rPr>
              <a:t>деятельность </a:t>
            </a:r>
            <a:r>
              <a:rPr sz="1400" dirty="0">
                <a:latin typeface="Times New Roman"/>
                <a:cs typeface="Times New Roman"/>
              </a:rPr>
              <a:t>человека ( </a:t>
            </a:r>
            <a:r>
              <a:rPr sz="1400" spc="-5" dirty="0">
                <a:latin typeface="Times New Roman"/>
                <a:cs typeface="Times New Roman"/>
              </a:rPr>
              <a:t>транспорт,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заводы).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Надо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бережно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относится</a:t>
            </a:r>
            <a:r>
              <a:rPr sz="1400" dirty="0">
                <a:latin typeface="Times New Roman"/>
                <a:cs typeface="Times New Roman"/>
              </a:rPr>
              <a:t> 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окружающей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среде: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следить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состоянием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транспорта, использовать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5" dirty="0">
                <a:latin typeface="Times New Roman"/>
                <a:cs typeface="Times New Roman"/>
              </a:rPr>
              <a:t>заводах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сооружения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 </a:t>
            </a:r>
            <a:r>
              <a:rPr sz="1400" spc="-5" dirty="0">
                <a:latin typeface="Times New Roman"/>
                <a:cs typeface="Times New Roman"/>
              </a:rPr>
              <a:t>очистки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отходов.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5252720" algn="just">
              <a:lnSpc>
                <a:spcPts val="1645"/>
              </a:lnSpc>
            </a:pPr>
            <a:r>
              <a:rPr sz="1400" b="1" spc="-5" dirty="0">
                <a:latin typeface="Times New Roman"/>
                <a:cs typeface="Times New Roman"/>
              </a:rPr>
              <a:t>Приложение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№6</a:t>
            </a:r>
            <a:endParaRPr sz="1400">
              <a:latin typeface="Times New Roman"/>
              <a:cs typeface="Times New Roman"/>
            </a:endParaRPr>
          </a:p>
          <a:p>
            <a:pPr marL="2232025" algn="just">
              <a:lnSpc>
                <a:spcPts val="1595"/>
              </a:lnSpc>
            </a:pPr>
            <a:r>
              <a:rPr sz="1400" b="1" spc="-5" dirty="0">
                <a:latin typeface="Times New Roman"/>
                <a:cs typeface="Times New Roman"/>
              </a:rPr>
              <a:t>Аппликация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«Зимний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пейзаж»</a:t>
            </a:r>
            <a:endParaRPr sz="1400">
              <a:latin typeface="Times New Roman"/>
              <a:cs typeface="Times New Roman"/>
            </a:endParaRPr>
          </a:p>
          <a:p>
            <a:pPr marL="13335" marR="325755" indent="359410" algn="just">
              <a:lnSpc>
                <a:spcPts val="1610"/>
              </a:lnSpc>
              <a:spcBef>
                <a:spcPts val="60"/>
              </a:spcBef>
            </a:pPr>
            <a:r>
              <a:rPr sz="1400" spc="-5" dirty="0">
                <a:latin typeface="Times New Roman"/>
                <a:cs typeface="Times New Roman"/>
              </a:rPr>
              <a:t>Цель: </a:t>
            </a:r>
            <a:r>
              <a:rPr sz="1400" dirty="0">
                <a:latin typeface="Times New Roman"/>
                <a:cs typeface="Times New Roman"/>
              </a:rPr>
              <a:t>Учить </a:t>
            </a:r>
            <a:r>
              <a:rPr sz="1400" spc="-5" dirty="0">
                <a:latin typeface="Times New Roman"/>
                <a:cs typeface="Times New Roman"/>
              </a:rPr>
              <a:t>детей делать аппликацию, передавать </a:t>
            </a:r>
            <a:r>
              <a:rPr sz="1400" dirty="0">
                <a:latin typeface="Times New Roman"/>
                <a:cs typeface="Times New Roman"/>
              </a:rPr>
              <a:t>красоту </a:t>
            </a:r>
            <a:r>
              <a:rPr sz="1400" spc="-5" dirty="0">
                <a:latin typeface="Times New Roman"/>
                <a:cs typeface="Times New Roman"/>
              </a:rPr>
              <a:t>зимнего </a:t>
            </a:r>
            <a:r>
              <a:rPr sz="1400" dirty="0">
                <a:latin typeface="Times New Roman"/>
                <a:cs typeface="Times New Roman"/>
              </a:rPr>
              <a:t>пейзажа.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Развивать технические навыки работы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5" dirty="0">
                <a:latin typeface="Times New Roman"/>
                <a:cs typeface="Times New Roman"/>
              </a:rPr>
              <a:t>кисточкой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клеем. </a:t>
            </a:r>
            <a:r>
              <a:rPr sz="1400" dirty="0">
                <a:latin typeface="Times New Roman"/>
                <a:cs typeface="Times New Roman"/>
              </a:rPr>
              <a:t>Учить </a:t>
            </a:r>
            <a:r>
              <a:rPr sz="1400" spc="-5" dirty="0">
                <a:latin typeface="Times New Roman"/>
                <a:cs typeface="Times New Roman"/>
              </a:rPr>
              <a:t>использовать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материал: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вату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ватные</a:t>
            </a:r>
            <a:r>
              <a:rPr sz="1400" spc="-5" dirty="0">
                <a:latin typeface="Times New Roman"/>
                <a:cs typeface="Times New Roman"/>
              </a:rPr>
              <a:t> диски, цветную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бумагу.</a:t>
            </a:r>
            <a:endParaRPr sz="1400">
              <a:latin typeface="Times New Roman"/>
              <a:cs typeface="Times New Roman"/>
            </a:endParaRPr>
          </a:p>
          <a:p>
            <a:pPr marL="12700" marR="5130800" indent="359410" algn="just">
              <a:lnSpc>
                <a:spcPts val="1610"/>
              </a:lnSpc>
              <a:spcBef>
                <a:spcPts val="10"/>
              </a:spcBef>
            </a:pPr>
            <a:r>
              <a:rPr sz="1400" spc="-5" dirty="0">
                <a:latin typeface="Times New Roman"/>
                <a:cs typeface="Times New Roman"/>
              </a:rPr>
              <a:t>Ход: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Отгадайте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загадки: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25"/>
              </a:lnSpc>
            </a:pPr>
            <a:r>
              <a:rPr sz="1400" spc="-5" dirty="0">
                <a:latin typeface="Times New Roman"/>
                <a:cs typeface="Times New Roman"/>
              </a:rPr>
              <a:t>Что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чудо-покрывало?</a:t>
            </a:r>
            <a:endParaRPr sz="1400">
              <a:latin typeface="Times New Roman"/>
              <a:cs typeface="Times New Roman"/>
            </a:endParaRPr>
          </a:p>
          <a:p>
            <a:pPr marL="12700" marR="4262755">
              <a:lnSpc>
                <a:spcPts val="161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Ночью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вдруг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белым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стало.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видать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дорог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рек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65"/>
              </a:lnSpc>
            </a:pPr>
            <a:r>
              <a:rPr sz="1400" spc="-5" dirty="0">
                <a:latin typeface="Times New Roman"/>
                <a:cs typeface="Times New Roman"/>
              </a:rPr>
              <a:t>Их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укрыл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пушистый...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(снег)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627" y="895631"/>
            <a:ext cx="6474460" cy="187452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336540">
              <a:lnSpc>
                <a:spcPts val="1610"/>
              </a:lnSpc>
              <a:spcBef>
                <a:spcPts val="215"/>
              </a:spcBef>
            </a:pPr>
            <a:r>
              <a:rPr sz="1400" dirty="0">
                <a:latin typeface="Times New Roman"/>
                <a:cs typeface="Times New Roman"/>
              </a:rPr>
              <a:t>Снег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полях,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Лед на </a:t>
            </a:r>
            <a:r>
              <a:rPr sz="1400" spc="-5" dirty="0">
                <a:latin typeface="Times New Roman"/>
                <a:cs typeface="Times New Roman"/>
              </a:rPr>
              <a:t>водах,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Вьюга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гуляет.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25"/>
              </a:lnSpc>
            </a:pP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это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бывает?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(зимой)</a:t>
            </a:r>
            <a:endParaRPr sz="1400">
              <a:latin typeface="Times New Roman"/>
              <a:cs typeface="Times New Roman"/>
            </a:endParaRPr>
          </a:p>
          <a:p>
            <a:pPr marL="102235" marR="5080" indent="269240">
              <a:lnSpc>
                <a:spcPts val="1610"/>
              </a:lnSpc>
              <a:spcBef>
                <a:spcPts val="75"/>
              </a:spcBef>
            </a:pPr>
            <a:r>
              <a:rPr sz="1400" spc="-5" dirty="0">
                <a:latin typeface="Times New Roman"/>
                <a:cs typeface="Times New Roman"/>
              </a:rPr>
              <a:t>Какое </a:t>
            </a:r>
            <a:r>
              <a:rPr sz="1400" dirty="0">
                <a:latin typeface="Times New Roman"/>
                <a:cs typeface="Times New Roman"/>
              </a:rPr>
              <a:t>сейчас </a:t>
            </a:r>
            <a:r>
              <a:rPr sz="1400" spc="-5" dirty="0">
                <a:latin typeface="Times New Roman"/>
                <a:cs typeface="Times New Roman"/>
              </a:rPr>
              <a:t>время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года?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Что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характерно</a:t>
            </a:r>
            <a:r>
              <a:rPr sz="1400" dirty="0">
                <a:latin typeface="Times New Roman"/>
                <a:cs typeface="Times New Roman"/>
              </a:rPr>
              <a:t> для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зимы?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Были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лесу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зимой?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Что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</a:t>
            </a:r>
            <a:r>
              <a:rPr sz="1400" dirty="0">
                <a:latin typeface="Times New Roman"/>
                <a:cs typeface="Times New Roman"/>
              </a:rPr>
              <a:t> там</a:t>
            </a:r>
            <a:r>
              <a:rPr sz="1400" spc="-5" dirty="0">
                <a:latin typeface="Times New Roman"/>
                <a:cs typeface="Times New Roman"/>
              </a:rPr>
              <a:t> видели?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Как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выглядят деревья? На</a:t>
            </a:r>
            <a:r>
              <a:rPr sz="1400" dirty="0">
                <a:latin typeface="Times New Roman"/>
                <a:cs typeface="Times New Roman"/>
              </a:rPr>
              <a:t> что </a:t>
            </a:r>
            <a:r>
              <a:rPr sz="1400" spc="-5" dirty="0">
                <a:latin typeface="Times New Roman"/>
                <a:cs typeface="Times New Roman"/>
              </a:rPr>
              <a:t>они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похожи?</a:t>
            </a:r>
            <a:endParaRPr sz="1400">
              <a:latin typeface="Times New Roman"/>
              <a:cs typeface="Times New Roman"/>
            </a:endParaRPr>
          </a:p>
          <a:p>
            <a:pPr marL="12700" marR="76200" indent="354965">
              <a:lnSpc>
                <a:spcPts val="161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Сегодня мы будем делать </a:t>
            </a:r>
            <a:r>
              <a:rPr sz="1400" spc="-5" dirty="0">
                <a:latin typeface="Times New Roman"/>
                <a:cs typeface="Times New Roman"/>
              </a:rPr>
              <a:t>аппликацию-зимний пейзаж. </a:t>
            </a:r>
            <a:r>
              <a:rPr sz="1400" dirty="0">
                <a:latin typeface="Times New Roman"/>
                <a:cs typeface="Times New Roman"/>
              </a:rPr>
              <a:t>Для </a:t>
            </a:r>
            <a:r>
              <a:rPr sz="1400" spc="-5" dirty="0">
                <a:latin typeface="Times New Roman"/>
                <a:cs typeface="Times New Roman"/>
              </a:rPr>
              <a:t>этого нам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потребуется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лист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бумаги,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краски,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вата</a:t>
            </a:r>
            <a:r>
              <a:rPr sz="1400" dirty="0">
                <a:latin typeface="Times New Roman"/>
                <a:cs typeface="Times New Roman"/>
              </a:rPr>
              <a:t> и </a:t>
            </a:r>
            <a:r>
              <a:rPr sz="1400" spc="-5" dirty="0">
                <a:latin typeface="Times New Roman"/>
                <a:cs typeface="Times New Roman"/>
              </a:rPr>
              <a:t>ватные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диски.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думаете,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зачем?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помощью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будем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изображать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сугробы</a:t>
            </a:r>
            <a:r>
              <a:rPr sz="1400" dirty="0">
                <a:latin typeface="Times New Roman"/>
                <a:cs typeface="Times New Roman"/>
              </a:rPr>
              <a:t> и </a:t>
            </a:r>
            <a:r>
              <a:rPr sz="1400" spc="-5" dirty="0">
                <a:latin typeface="Times New Roman"/>
                <a:cs typeface="Times New Roman"/>
              </a:rPr>
              <a:t>снег.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8864" y="2764789"/>
            <a:ext cx="1337944" cy="178307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05980" y="4722317"/>
            <a:ext cx="6598920" cy="4941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2745">
              <a:lnSpc>
                <a:spcPts val="1645"/>
              </a:lnSpc>
              <a:spcBef>
                <a:spcPts val="105"/>
              </a:spcBef>
            </a:pPr>
            <a:r>
              <a:rPr sz="1400" spc="-5" dirty="0">
                <a:latin typeface="Times New Roman"/>
                <a:cs typeface="Times New Roman"/>
              </a:rPr>
              <a:t>Работа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детей.</a:t>
            </a:r>
            <a:endParaRPr sz="1400">
              <a:latin typeface="Times New Roman"/>
              <a:cs typeface="Times New Roman"/>
            </a:endParaRPr>
          </a:p>
          <a:p>
            <a:pPr marL="13335" marR="447040" indent="359410">
              <a:lnSpc>
                <a:spcPts val="1620"/>
              </a:lnSpc>
              <a:spcBef>
                <a:spcPts val="65"/>
              </a:spcBef>
            </a:pPr>
            <a:r>
              <a:rPr sz="1400" spc="-5" dirty="0">
                <a:latin typeface="Times New Roman"/>
                <a:cs typeface="Times New Roman"/>
              </a:rPr>
              <a:t>Давайте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рассмотрим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ваши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работы.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Нравятся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картины?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Сложно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было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их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делать?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Какие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замечательные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картины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получились.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Устроим </a:t>
            </a:r>
            <a:r>
              <a:rPr sz="1400" dirty="0">
                <a:latin typeface="Times New Roman"/>
                <a:cs typeface="Times New Roman"/>
              </a:rPr>
              <a:t>выставку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картин.</a:t>
            </a:r>
            <a:endParaRPr sz="1400">
              <a:latin typeface="Times New Roman"/>
              <a:cs typeface="Times New Roman"/>
            </a:endParaRPr>
          </a:p>
          <a:p>
            <a:pPr marL="13335">
              <a:lnSpc>
                <a:spcPts val="1540"/>
              </a:lnSpc>
            </a:pPr>
            <a:r>
              <a:rPr sz="1400" spc="-5" dirty="0">
                <a:latin typeface="Times New Roman"/>
                <a:cs typeface="Times New Roman"/>
              </a:rPr>
              <a:t>Молодцы.</a:t>
            </a:r>
            <a:endParaRPr sz="1400">
              <a:latin typeface="Times New Roman"/>
              <a:cs typeface="Times New Roman"/>
            </a:endParaRPr>
          </a:p>
          <a:p>
            <a:pPr marL="5252720">
              <a:lnSpc>
                <a:spcPts val="1620"/>
              </a:lnSpc>
            </a:pPr>
            <a:r>
              <a:rPr sz="1400" b="1" spc="-5" dirty="0">
                <a:latin typeface="Times New Roman"/>
                <a:cs typeface="Times New Roman"/>
              </a:rPr>
              <a:t>Приложение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№7</a:t>
            </a:r>
            <a:endParaRPr sz="1400">
              <a:latin typeface="Times New Roman"/>
              <a:cs typeface="Times New Roman"/>
            </a:endParaRPr>
          </a:p>
          <a:p>
            <a:pPr marL="2263775">
              <a:lnSpc>
                <a:spcPts val="1595"/>
              </a:lnSpc>
            </a:pPr>
            <a:r>
              <a:rPr sz="1400" b="1" dirty="0">
                <a:latin typeface="Times New Roman"/>
                <a:cs typeface="Times New Roman"/>
              </a:rPr>
              <a:t>Опыт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«Почему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снег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мягкий?»</a:t>
            </a:r>
            <a:endParaRPr sz="1400">
              <a:latin typeface="Times New Roman"/>
              <a:cs typeface="Times New Roman"/>
            </a:endParaRPr>
          </a:p>
          <a:p>
            <a:pPr marL="13335" marR="194310" indent="359410">
              <a:lnSpc>
                <a:spcPts val="1610"/>
              </a:lnSpc>
              <a:spcBef>
                <a:spcPts val="65"/>
              </a:spcBef>
            </a:pPr>
            <a:r>
              <a:rPr sz="1400" spc="-5" dirty="0">
                <a:latin typeface="Times New Roman"/>
                <a:cs typeface="Times New Roman"/>
              </a:rPr>
              <a:t>Цель: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Сформировать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представление</a:t>
            </a:r>
            <a:r>
              <a:rPr sz="1400" dirty="0">
                <a:latin typeface="Times New Roman"/>
                <a:cs typeface="Times New Roman"/>
              </a:rPr>
              <a:t> 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5" dirty="0">
                <a:latin typeface="Times New Roman"/>
                <a:cs typeface="Times New Roman"/>
              </a:rPr>
              <a:t>том,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что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мягкий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из-за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наличия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воздуха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между снежинками.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Развивать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наблюдательность,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интерес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снегу.</a:t>
            </a:r>
            <a:endParaRPr sz="1400">
              <a:latin typeface="Times New Roman"/>
              <a:cs typeface="Times New Roman"/>
            </a:endParaRPr>
          </a:p>
          <a:p>
            <a:pPr marL="372745">
              <a:lnSpc>
                <a:spcPts val="1535"/>
              </a:lnSpc>
            </a:pPr>
            <a:r>
              <a:rPr sz="1400" spc="-5" dirty="0">
                <a:latin typeface="Times New Roman"/>
                <a:cs typeface="Times New Roman"/>
              </a:rPr>
              <a:t>Материал: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емкость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 </a:t>
            </a:r>
            <a:r>
              <a:rPr sz="1400" spc="-5" dirty="0">
                <a:latin typeface="Times New Roman"/>
                <a:cs typeface="Times New Roman"/>
              </a:rPr>
              <a:t>снегом.</a:t>
            </a:r>
            <a:endParaRPr sz="1400">
              <a:latin typeface="Times New Roman"/>
              <a:cs typeface="Times New Roman"/>
            </a:endParaRPr>
          </a:p>
          <a:p>
            <a:pPr marL="372745">
              <a:lnSpc>
                <a:spcPts val="1614"/>
              </a:lnSpc>
            </a:pPr>
            <a:r>
              <a:rPr sz="1400" spc="-5" dirty="0">
                <a:latin typeface="Times New Roman"/>
                <a:cs typeface="Times New Roman"/>
              </a:rPr>
              <a:t>Ход:</a:t>
            </a:r>
            <a:endParaRPr sz="1400">
              <a:latin typeface="Times New Roman"/>
              <a:cs typeface="Times New Roman"/>
            </a:endParaRPr>
          </a:p>
          <a:p>
            <a:pPr marL="372745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Что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это?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Какой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снег?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Что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можно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сделать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 </a:t>
            </a:r>
            <a:r>
              <a:rPr sz="1400" spc="-5" dirty="0">
                <a:latin typeface="Times New Roman"/>
                <a:cs typeface="Times New Roman"/>
              </a:rPr>
              <a:t>снега?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Почему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снег</a:t>
            </a:r>
            <a:r>
              <a:rPr sz="1400" spc="-5" dirty="0">
                <a:latin typeface="Times New Roman"/>
                <a:cs typeface="Times New Roman"/>
              </a:rPr>
              <a:t> мягкий?</a:t>
            </a:r>
            <a:endParaRPr sz="1400">
              <a:latin typeface="Times New Roman"/>
              <a:cs typeface="Times New Roman"/>
            </a:endParaRPr>
          </a:p>
          <a:p>
            <a:pPr marL="12700" marR="5080" indent="359410" algn="just">
              <a:lnSpc>
                <a:spcPts val="1610"/>
              </a:lnSpc>
              <a:spcBef>
                <a:spcPts val="75"/>
              </a:spcBef>
            </a:pPr>
            <a:r>
              <a:rPr sz="1400" spc="-5" dirty="0">
                <a:latin typeface="Times New Roman"/>
                <a:cs typeface="Times New Roman"/>
              </a:rPr>
              <a:t>Давайте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рассмотрим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под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лупой.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Что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видите?</a:t>
            </a:r>
            <a:r>
              <a:rPr sz="1400" dirty="0">
                <a:latin typeface="Times New Roman"/>
                <a:cs typeface="Times New Roman"/>
              </a:rPr>
              <a:t> Какие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снежинки?</a:t>
            </a:r>
            <a:r>
              <a:rPr sz="1400" dirty="0">
                <a:latin typeface="Times New Roman"/>
                <a:cs typeface="Times New Roman"/>
              </a:rPr>
              <a:t> Как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расположены снежинки? </a:t>
            </a:r>
            <a:r>
              <a:rPr sz="1400" dirty="0">
                <a:latin typeface="Times New Roman"/>
                <a:cs typeface="Times New Roman"/>
              </a:rPr>
              <a:t>Как </a:t>
            </a:r>
            <a:r>
              <a:rPr sz="1400" spc="-5" dirty="0">
                <a:latin typeface="Times New Roman"/>
                <a:cs typeface="Times New Roman"/>
              </a:rPr>
              <a:t>вы думаете, что </a:t>
            </a:r>
            <a:r>
              <a:rPr sz="1400" spc="-10" dirty="0">
                <a:latin typeface="Times New Roman"/>
                <a:cs typeface="Times New Roman"/>
              </a:rPr>
              <a:t>это? </a:t>
            </a:r>
            <a:r>
              <a:rPr sz="1400" spc="-5" dirty="0">
                <a:latin typeface="Times New Roman"/>
                <a:cs typeface="Times New Roman"/>
              </a:rPr>
              <a:t>Между </a:t>
            </a:r>
            <a:r>
              <a:rPr sz="1400" dirty="0">
                <a:latin typeface="Times New Roman"/>
                <a:cs typeface="Times New Roman"/>
              </a:rPr>
              <a:t>снежинкам </a:t>
            </a:r>
            <a:r>
              <a:rPr sz="1400" spc="-5" dirty="0">
                <a:latin typeface="Times New Roman"/>
                <a:cs typeface="Times New Roman"/>
              </a:rPr>
              <a:t>воздух. Он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делает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 мягким.</a:t>
            </a:r>
            <a:endParaRPr sz="1400">
              <a:latin typeface="Times New Roman"/>
              <a:cs typeface="Times New Roman"/>
            </a:endParaRPr>
          </a:p>
          <a:p>
            <a:pPr marL="372745" algn="just">
              <a:lnSpc>
                <a:spcPts val="1530"/>
              </a:lnSpc>
            </a:pPr>
            <a:r>
              <a:rPr sz="1400" spc="-5" dirty="0">
                <a:latin typeface="Times New Roman"/>
                <a:cs typeface="Times New Roman"/>
              </a:rPr>
              <a:t>Вывод: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снег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мягкий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из-за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наличия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воздуха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между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снежинками.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Следовательно,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ts val="1650"/>
              </a:lnSpc>
            </a:pP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мягкого снега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можно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лепить.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1140460" marR="5715" indent="4111625">
              <a:lnSpc>
                <a:spcPts val="1610"/>
              </a:lnSpc>
            </a:pPr>
            <a:r>
              <a:rPr sz="1400" b="1" spc="-5" dirty="0">
                <a:latin typeface="Times New Roman"/>
                <a:cs typeface="Times New Roman"/>
              </a:rPr>
              <a:t>Приложение</a:t>
            </a:r>
            <a:r>
              <a:rPr sz="1400" b="1" spc="-5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№8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Эксперимент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«Где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холоднее снег:</a:t>
            </a:r>
            <a:r>
              <a:rPr sz="1400" b="1" dirty="0">
                <a:latin typeface="Times New Roman"/>
                <a:cs typeface="Times New Roman"/>
              </a:rPr>
              <a:t> в</a:t>
            </a:r>
            <a:r>
              <a:rPr sz="1400" b="1" spc="-5" dirty="0">
                <a:latin typeface="Times New Roman"/>
                <a:cs typeface="Times New Roman"/>
              </a:rPr>
              <a:t> тепле</a:t>
            </a:r>
            <a:r>
              <a:rPr sz="1400" b="1" dirty="0">
                <a:latin typeface="Times New Roman"/>
                <a:cs typeface="Times New Roman"/>
              </a:rPr>
              <a:t> или</a:t>
            </a:r>
            <a:r>
              <a:rPr sz="1400" b="1" spc="-5" dirty="0">
                <a:latin typeface="Times New Roman"/>
                <a:cs typeface="Times New Roman"/>
              </a:rPr>
              <a:t> на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улице?»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505"/>
              </a:lnSpc>
            </a:pPr>
            <a:r>
              <a:rPr sz="1400" spc="-5" dirty="0">
                <a:latin typeface="Times New Roman"/>
                <a:cs typeface="Times New Roman"/>
              </a:rPr>
              <a:t>Цель: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Сформировать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представления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том,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улице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температура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снега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ниже,</a:t>
            </a:r>
            <a:endParaRPr sz="1400">
              <a:latin typeface="Times New Roman"/>
              <a:cs typeface="Times New Roman"/>
            </a:endParaRPr>
          </a:p>
          <a:p>
            <a:pPr marL="12700" marR="6350" indent="-635">
              <a:lnSpc>
                <a:spcPts val="161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чем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помещении.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Учить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устанавливать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причинно-следственные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связи,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умение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выводы.</a:t>
            </a:r>
            <a:endParaRPr sz="1400">
              <a:latin typeface="Times New Roman"/>
              <a:cs typeface="Times New Roman"/>
            </a:endParaRPr>
          </a:p>
          <a:p>
            <a:pPr marL="372110" marR="445134">
              <a:lnSpc>
                <a:spcPts val="1610"/>
              </a:lnSpc>
              <a:spcBef>
                <a:spcPts val="5"/>
              </a:spcBef>
            </a:pPr>
            <a:r>
              <a:rPr sz="1400" spc="-5" dirty="0">
                <a:latin typeface="Times New Roman"/>
                <a:cs typeface="Times New Roman"/>
              </a:rPr>
              <a:t>Материал: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емкость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снегом,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термометр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 </a:t>
            </a:r>
            <a:r>
              <a:rPr sz="1400" spc="-5" dirty="0">
                <a:latin typeface="Times New Roman"/>
                <a:cs typeface="Times New Roman"/>
              </a:rPr>
              <a:t>измерения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температуры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воды.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Ход: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644" y="689863"/>
            <a:ext cx="6598920" cy="576008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indent="359410" algn="just">
              <a:lnSpc>
                <a:spcPct val="96100"/>
              </a:lnSpc>
              <a:spcBef>
                <a:spcPts val="170"/>
              </a:spcBef>
            </a:pPr>
            <a:r>
              <a:rPr sz="1400" spc="-5" dirty="0">
                <a:latin typeface="Times New Roman"/>
                <a:cs typeface="Times New Roman"/>
              </a:rPr>
              <a:t>На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прогулке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воспитатель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совместно</a:t>
            </a:r>
            <a:r>
              <a:rPr sz="1400" dirty="0">
                <a:latin typeface="Times New Roman"/>
                <a:cs typeface="Times New Roman"/>
              </a:rPr>
              <a:t> 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детьми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замеряет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температуру</a:t>
            </a:r>
            <a:r>
              <a:rPr sz="1400" dirty="0">
                <a:latin typeface="Times New Roman"/>
                <a:cs typeface="Times New Roman"/>
              </a:rPr>
              <a:t> снега.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Записывают.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Воспитатель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спрашивает,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думают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дети,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улице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холоднее,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группе </a:t>
            </a:r>
            <a:r>
              <a:rPr sz="1400" dirty="0">
                <a:latin typeface="Times New Roman"/>
                <a:cs typeface="Times New Roman"/>
              </a:rPr>
              <a:t>или </a:t>
            </a:r>
            <a:r>
              <a:rPr sz="1400" spc="-5" dirty="0">
                <a:latin typeface="Times New Roman"/>
                <a:cs typeface="Times New Roman"/>
              </a:rPr>
              <a:t>теплее?</a:t>
            </a:r>
            <a:endParaRPr sz="1400">
              <a:latin typeface="Times New Roman"/>
              <a:cs typeface="Times New Roman"/>
            </a:endParaRPr>
          </a:p>
          <a:p>
            <a:pPr marL="372110" algn="just">
              <a:lnSpc>
                <a:spcPts val="1570"/>
              </a:lnSpc>
            </a:pPr>
            <a:r>
              <a:rPr sz="1400" spc="-5" dirty="0">
                <a:latin typeface="Times New Roman"/>
                <a:cs typeface="Times New Roman"/>
              </a:rPr>
              <a:t>Заносят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-5" dirty="0">
                <a:latin typeface="Times New Roman"/>
                <a:cs typeface="Times New Roman"/>
              </a:rPr>
              <a:t> группу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через </a:t>
            </a:r>
            <a:r>
              <a:rPr sz="1400" spc="-5" dirty="0">
                <a:latin typeface="Times New Roman"/>
                <a:cs typeface="Times New Roman"/>
              </a:rPr>
              <a:t>некоторое</a:t>
            </a:r>
            <a:r>
              <a:rPr sz="1400" dirty="0">
                <a:latin typeface="Times New Roman"/>
                <a:cs typeface="Times New Roman"/>
              </a:rPr>
              <a:t> время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замеряет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температуру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снега.</a:t>
            </a:r>
            <a:endParaRPr sz="1400">
              <a:latin typeface="Times New Roman"/>
              <a:cs typeface="Times New Roman"/>
            </a:endParaRPr>
          </a:p>
          <a:p>
            <a:pPr marL="12700" marR="107314" algn="just">
              <a:lnSpc>
                <a:spcPts val="1610"/>
              </a:lnSpc>
              <a:spcBef>
                <a:spcPts val="75"/>
              </a:spcBef>
            </a:pPr>
            <a:r>
              <a:rPr sz="1400" spc="-5" dirty="0">
                <a:latin typeface="Times New Roman"/>
                <a:cs typeface="Times New Roman"/>
              </a:rPr>
              <a:t>Температура оказывается выше, </a:t>
            </a:r>
            <a:r>
              <a:rPr sz="1400" dirty="0">
                <a:latin typeface="Times New Roman"/>
                <a:cs typeface="Times New Roman"/>
              </a:rPr>
              <a:t>чем </a:t>
            </a:r>
            <a:r>
              <a:rPr sz="1400" spc="-5" dirty="0">
                <a:latin typeface="Times New Roman"/>
                <a:cs typeface="Times New Roman"/>
              </a:rPr>
              <a:t>на улице. Почему? Между снежинками -воздух,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комнате он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нагревается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поэтому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температура</a:t>
            </a:r>
            <a:r>
              <a:rPr sz="1400" dirty="0">
                <a:latin typeface="Times New Roman"/>
                <a:cs typeface="Times New Roman"/>
              </a:rPr>
              <a:t> снега</a:t>
            </a:r>
            <a:r>
              <a:rPr sz="1400" spc="-5" dirty="0">
                <a:latin typeface="Times New Roman"/>
                <a:cs typeface="Times New Roman"/>
              </a:rPr>
              <a:t> выше.</a:t>
            </a:r>
            <a:endParaRPr sz="1400">
              <a:latin typeface="Times New Roman"/>
              <a:cs typeface="Times New Roman"/>
            </a:endParaRPr>
          </a:p>
          <a:p>
            <a:pPr marL="372110" algn="just">
              <a:lnSpc>
                <a:spcPts val="1565"/>
              </a:lnSpc>
            </a:pPr>
            <a:r>
              <a:rPr sz="1400" spc="-5" dirty="0">
                <a:latin typeface="Times New Roman"/>
                <a:cs typeface="Times New Roman"/>
              </a:rPr>
              <a:t>Вывод: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холоднее снег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5" dirty="0">
                <a:latin typeface="Times New Roman"/>
                <a:cs typeface="Times New Roman"/>
              </a:rPr>
              <a:t> улице,</a:t>
            </a:r>
            <a:r>
              <a:rPr sz="1400" dirty="0">
                <a:latin typeface="Times New Roman"/>
                <a:cs typeface="Times New Roman"/>
              </a:rPr>
              <a:t> чем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тепле.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50">
              <a:latin typeface="Times New Roman"/>
              <a:cs typeface="Times New Roman"/>
            </a:endParaRPr>
          </a:p>
          <a:p>
            <a:pPr marL="5252085">
              <a:lnSpc>
                <a:spcPts val="1645"/>
              </a:lnSpc>
              <a:spcBef>
                <a:spcPts val="5"/>
              </a:spcBef>
            </a:pPr>
            <a:r>
              <a:rPr sz="1400" b="1" spc="-5" dirty="0">
                <a:latin typeface="Times New Roman"/>
                <a:cs typeface="Times New Roman"/>
              </a:rPr>
              <a:t>Приложение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№9</a:t>
            </a:r>
            <a:endParaRPr sz="1400">
              <a:latin typeface="Times New Roman"/>
              <a:cs typeface="Times New Roman"/>
            </a:endParaRPr>
          </a:p>
          <a:p>
            <a:pPr marL="2411095">
              <a:lnSpc>
                <a:spcPts val="1595"/>
              </a:lnSpc>
            </a:pPr>
            <a:r>
              <a:rPr sz="1400" b="1" spc="-5" dirty="0">
                <a:latin typeface="Times New Roman"/>
                <a:cs typeface="Times New Roman"/>
              </a:rPr>
              <a:t>Аппликация: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«Снеговик».</a:t>
            </a:r>
            <a:endParaRPr sz="1400">
              <a:latin typeface="Times New Roman"/>
              <a:cs typeface="Times New Roman"/>
            </a:endParaRPr>
          </a:p>
          <a:p>
            <a:pPr marL="12700" marR="252729">
              <a:lnSpc>
                <a:spcPts val="1610"/>
              </a:lnSpc>
              <a:spcBef>
                <a:spcPts val="60"/>
              </a:spcBef>
            </a:pPr>
            <a:r>
              <a:rPr sz="1400" spc="-5" dirty="0">
                <a:latin typeface="Times New Roman"/>
                <a:cs typeface="Times New Roman"/>
              </a:rPr>
              <a:t>Цель: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Учить </a:t>
            </a:r>
            <a:r>
              <a:rPr sz="1400" spc="-5" dirty="0">
                <a:latin typeface="Times New Roman"/>
                <a:cs typeface="Times New Roman"/>
              </a:rPr>
              <a:t>детей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делать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аппликацию-снеговика.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Развивать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технические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навыки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5" dirty="0">
                <a:latin typeface="Times New Roman"/>
                <a:cs typeface="Times New Roman"/>
              </a:rPr>
              <a:t>кисточкой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клеем. </a:t>
            </a:r>
            <a:r>
              <a:rPr sz="1400" spc="-5" dirty="0">
                <a:latin typeface="Times New Roman"/>
                <a:cs typeface="Times New Roman"/>
              </a:rPr>
              <a:t>Учить использовать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работе </a:t>
            </a:r>
            <a:r>
              <a:rPr sz="1400" spc="-5" dirty="0">
                <a:latin typeface="Times New Roman"/>
                <a:cs typeface="Times New Roman"/>
              </a:rPr>
              <a:t>материал: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ватные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диски,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цветную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бумагу. Воспитывать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интерес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работе.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35"/>
              </a:lnSpc>
            </a:pPr>
            <a:r>
              <a:rPr sz="1400" spc="-5" dirty="0">
                <a:latin typeface="Times New Roman"/>
                <a:cs typeface="Times New Roman"/>
              </a:rPr>
              <a:t>Ход:</a:t>
            </a:r>
            <a:endParaRPr sz="1400">
              <a:latin typeface="Times New Roman"/>
              <a:cs typeface="Times New Roman"/>
            </a:endParaRPr>
          </a:p>
          <a:p>
            <a:pPr marL="12700" marR="4088765">
              <a:lnSpc>
                <a:spcPts val="1610"/>
              </a:lnSpc>
              <a:spcBef>
                <a:spcPts val="80"/>
              </a:spcBef>
            </a:pPr>
            <a:r>
              <a:rPr sz="1400" spc="-5" dirty="0">
                <a:latin typeface="Times New Roman"/>
                <a:cs typeface="Times New Roman"/>
              </a:rPr>
              <a:t>Воспитатель загадывает загадку.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Человечек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непростой: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25"/>
              </a:lnSpc>
            </a:pPr>
            <a:r>
              <a:rPr sz="1400" spc="-5" dirty="0">
                <a:latin typeface="Times New Roman"/>
                <a:cs typeface="Times New Roman"/>
              </a:rPr>
              <a:t>Появляется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зимой,</a:t>
            </a:r>
            <a:endParaRPr sz="1400">
              <a:latin typeface="Times New Roman"/>
              <a:cs typeface="Times New Roman"/>
            </a:endParaRPr>
          </a:p>
          <a:p>
            <a:pPr marL="56515">
              <a:lnSpc>
                <a:spcPts val="1610"/>
              </a:lnSpc>
            </a:pP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весною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исчезает,</a:t>
            </a:r>
            <a:endParaRPr sz="1400">
              <a:latin typeface="Times New Roman"/>
              <a:cs typeface="Times New Roman"/>
            </a:endParaRPr>
          </a:p>
          <a:p>
            <a:pPr marL="12700" marR="3771900" indent="43815">
              <a:lnSpc>
                <a:spcPts val="161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Потому что </a:t>
            </a:r>
            <a:r>
              <a:rPr sz="1400" spc="-5" dirty="0">
                <a:latin typeface="Times New Roman"/>
                <a:cs typeface="Times New Roman"/>
              </a:rPr>
              <a:t>быстро тает. (Снеговик)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Кто это?</a:t>
            </a:r>
            <a:endParaRPr sz="1400">
              <a:latin typeface="Times New Roman"/>
              <a:cs typeface="Times New Roman"/>
            </a:endParaRPr>
          </a:p>
          <a:p>
            <a:pPr marL="12700" marR="793750">
              <a:lnSpc>
                <a:spcPts val="1610"/>
              </a:lnSpc>
              <a:spcBef>
                <a:spcPts val="5"/>
              </a:spcBef>
            </a:pPr>
            <a:r>
              <a:rPr sz="1400" spc="-5" dirty="0">
                <a:latin typeface="Times New Roman"/>
                <a:cs typeface="Times New Roman"/>
              </a:rPr>
              <a:t>Показывает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картинку </a:t>
            </a:r>
            <a:r>
              <a:rPr sz="1400" dirty="0">
                <a:latin typeface="Times New Roman"/>
                <a:cs typeface="Times New Roman"/>
              </a:rPr>
              <a:t>снеговика.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Кто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изображен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картине?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Из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чего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сделан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снеговик?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Что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снеговика?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525"/>
              </a:lnSpc>
            </a:pP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группу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приносят </a:t>
            </a:r>
            <a:r>
              <a:rPr sz="1400" spc="-5" dirty="0">
                <a:latin typeface="Times New Roman"/>
                <a:cs typeface="Times New Roman"/>
              </a:rPr>
              <a:t>письмо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снеговика,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-5" dirty="0">
                <a:latin typeface="Times New Roman"/>
                <a:cs typeface="Times New Roman"/>
              </a:rPr>
              <a:t> котором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говорится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том,</a:t>
            </a:r>
            <a:r>
              <a:rPr sz="1400" dirty="0">
                <a:latin typeface="Times New Roman"/>
                <a:cs typeface="Times New Roman"/>
              </a:rPr>
              <a:t> что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Снеговика </a:t>
            </a:r>
            <a:r>
              <a:rPr sz="1400" dirty="0">
                <a:latin typeface="Times New Roman"/>
                <a:cs typeface="Times New Roman"/>
              </a:rPr>
              <a:t>нет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друзей.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Он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просит помочь ему.</a:t>
            </a:r>
            <a:endParaRPr sz="1400">
              <a:latin typeface="Times New Roman"/>
              <a:cs typeface="Times New Roman"/>
            </a:endParaRPr>
          </a:p>
          <a:p>
            <a:pPr marL="12700" marR="565150">
              <a:lnSpc>
                <a:spcPts val="1610"/>
              </a:lnSpc>
              <a:spcBef>
                <a:spcPts val="75"/>
              </a:spcBef>
            </a:pPr>
            <a:r>
              <a:rPr sz="1400" spc="-5" dirty="0">
                <a:latin typeface="Times New Roman"/>
                <a:cs typeface="Times New Roman"/>
              </a:rPr>
              <a:t>Воспитатель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предлагает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изготовить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снеговиков,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выполнить аппликацию.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Дети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делают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аппликацию</a:t>
            </a:r>
            <a:endParaRPr sz="1400">
              <a:latin typeface="Times New Roman"/>
              <a:cs typeface="Times New Roman"/>
            </a:endParaRPr>
          </a:p>
          <a:p>
            <a:pPr marL="12700" marR="245745" indent="359410">
              <a:lnSpc>
                <a:spcPts val="161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Дети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представляют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работы,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рассматривают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каждого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снеговика.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Решается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отправить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посылку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Снеговику.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3314" y="6445248"/>
            <a:ext cx="2314574" cy="231457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66250" y="8934653"/>
            <a:ext cx="5660390" cy="852169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1610"/>
              </a:lnSpc>
              <a:spcBef>
                <a:spcPts val="215"/>
              </a:spcBef>
            </a:pPr>
            <a:r>
              <a:rPr sz="1400" spc="-5" dirty="0">
                <a:latin typeface="Times New Roman"/>
                <a:cs typeface="Times New Roman"/>
              </a:rPr>
              <a:t>Воспитатель </a:t>
            </a:r>
            <a:r>
              <a:rPr sz="1400" dirty="0">
                <a:latin typeface="Times New Roman"/>
                <a:cs typeface="Times New Roman"/>
              </a:rPr>
              <a:t>хвалит детей. И </a:t>
            </a:r>
            <a:r>
              <a:rPr sz="1400" spc="-5" dirty="0">
                <a:latin typeface="Times New Roman"/>
                <a:cs typeface="Times New Roman"/>
              </a:rPr>
              <a:t>предлагает поиграть </a:t>
            </a:r>
            <a:r>
              <a:rPr sz="1400" dirty="0">
                <a:latin typeface="Times New Roman"/>
                <a:cs typeface="Times New Roman"/>
              </a:rPr>
              <a:t>в игру </a:t>
            </a:r>
            <a:r>
              <a:rPr sz="1400" spc="-5" dirty="0">
                <a:latin typeface="Times New Roman"/>
                <a:cs typeface="Times New Roman"/>
              </a:rPr>
              <a:t>«Попади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цель»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Я,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ребята,</a:t>
            </a:r>
            <a:r>
              <a:rPr sz="1400" spc="-5" dirty="0">
                <a:latin typeface="Times New Roman"/>
                <a:cs typeface="Times New Roman"/>
              </a:rPr>
              <a:t> Снеговик.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25"/>
              </a:lnSpc>
            </a:pP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снегу,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холоду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привык.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45"/>
              </a:lnSpc>
            </a:pPr>
            <a:r>
              <a:rPr sz="1400" dirty="0">
                <a:latin typeface="Times New Roman"/>
                <a:cs typeface="Times New Roman"/>
              </a:rPr>
              <a:t>Шёл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слякоть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мороз.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764" y="692911"/>
            <a:ext cx="8927135" cy="7722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43125">
              <a:lnSpc>
                <a:spcPct val="2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Содержание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проекта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200000"/>
              </a:lnSpc>
            </a:pPr>
            <a:r>
              <a:rPr lang="ru-RU" sz="1600" spc="-5" dirty="0" smtClean="0">
                <a:latin typeface="Times New Roman"/>
                <a:cs typeface="Times New Roman"/>
              </a:rPr>
              <a:t>      </a:t>
            </a:r>
            <a:r>
              <a:rPr sz="1600" spc="-5" dirty="0" err="1" smtClean="0">
                <a:latin typeface="Times New Roman"/>
                <a:cs typeface="Times New Roman"/>
              </a:rPr>
              <a:t>Актуальность</a:t>
            </a:r>
            <a:r>
              <a:rPr sz="1600" spc="-25" dirty="0" smtClean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проекта.</a:t>
            </a:r>
            <a:endParaRPr sz="1600" dirty="0">
              <a:latin typeface="Times New Roman"/>
              <a:cs typeface="Times New Roman"/>
            </a:endParaRPr>
          </a:p>
          <a:p>
            <a:pPr marL="461645" indent="-221615">
              <a:lnSpc>
                <a:spcPct val="200000"/>
              </a:lnSpc>
              <a:buAutoNum type="arabicPeriod"/>
              <a:tabLst>
                <a:tab pos="462280" algn="l"/>
              </a:tabLst>
            </a:pPr>
            <a:r>
              <a:rPr sz="1600" spc="-5" dirty="0">
                <a:latin typeface="Times New Roman"/>
                <a:cs typeface="Times New Roman"/>
              </a:rPr>
              <a:t>Цель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задачи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проекта.</a:t>
            </a:r>
            <a:endParaRPr sz="1600" dirty="0">
              <a:latin typeface="Times New Roman"/>
              <a:cs typeface="Times New Roman"/>
            </a:endParaRPr>
          </a:p>
          <a:p>
            <a:pPr marL="461645" indent="-221615">
              <a:lnSpc>
                <a:spcPct val="200000"/>
              </a:lnSpc>
              <a:buAutoNum type="arabicPeriod"/>
              <a:tabLst>
                <a:tab pos="462280" algn="l"/>
              </a:tabLst>
            </a:pPr>
            <a:r>
              <a:rPr sz="1600" spc="-5" dirty="0">
                <a:latin typeface="Times New Roman"/>
                <a:cs typeface="Times New Roman"/>
              </a:rPr>
              <a:t>Основные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этапы.</a:t>
            </a:r>
            <a:endParaRPr sz="1600" dirty="0">
              <a:latin typeface="Times New Roman"/>
              <a:cs typeface="Times New Roman"/>
            </a:endParaRPr>
          </a:p>
          <a:p>
            <a:pPr marL="461645" indent="-221615">
              <a:lnSpc>
                <a:spcPct val="200000"/>
              </a:lnSpc>
              <a:buAutoNum type="arabicPeriod"/>
              <a:tabLst>
                <a:tab pos="462280" algn="l"/>
              </a:tabLst>
            </a:pPr>
            <a:r>
              <a:rPr sz="1600" spc="-5" dirty="0">
                <a:latin typeface="Times New Roman"/>
                <a:cs typeface="Times New Roman"/>
              </a:rPr>
              <a:t>Ожидаемый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результат.</a:t>
            </a:r>
            <a:endParaRPr sz="1600" dirty="0">
              <a:latin typeface="Times New Roman"/>
              <a:cs typeface="Times New Roman"/>
            </a:endParaRPr>
          </a:p>
          <a:p>
            <a:pPr marL="461645" indent="-221615">
              <a:lnSpc>
                <a:spcPct val="200000"/>
              </a:lnSpc>
              <a:buAutoNum type="arabicPeriod"/>
              <a:tabLst>
                <a:tab pos="462280" algn="l"/>
              </a:tabLst>
            </a:pPr>
            <a:r>
              <a:rPr sz="1600" spc="-5" dirty="0">
                <a:latin typeface="Times New Roman"/>
                <a:cs typeface="Times New Roman"/>
              </a:rPr>
              <a:t>Охватываемые образовательные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области.</a:t>
            </a:r>
            <a:endParaRPr sz="1600" dirty="0">
              <a:latin typeface="Times New Roman"/>
              <a:cs typeface="Times New Roman"/>
            </a:endParaRPr>
          </a:p>
          <a:p>
            <a:pPr marL="461645" indent="-221615">
              <a:lnSpc>
                <a:spcPct val="200000"/>
              </a:lnSpc>
              <a:buAutoNum type="arabicPeriod"/>
              <a:tabLst>
                <a:tab pos="462280" algn="l"/>
              </a:tabLst>
            </a:pPr>
            <a:r>
              <a:rPr sz="1600" spc="-5" dirty="0">
                <a:latin typeface="Times New Roman"/>
                <a:cs typeface="Times New Roman"/>
              </a:rPr>
              <a:t>Сущность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опытно-экспериментальной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деятельности.</a:t>
            </a:r>
            <a:endParaRPr sz="1600" dirty="0">
              <a:latin typeface="Times New Roman"/>
              <a:cs typeface="Times New Roman"/>
            </a:endParaRPr>
          </a:p>
          <a:p>
            <a:pPr marL="469265" marR="640080" indent="-228600">
              <a:lnSpc>
                <a:spcPct val="200000"/>
              </a:lnSpc>
              <a:spcBef>
                <a:spcPts val="85"/>
              </a:spcBef>
              <a:buAutoNum type="arabicPeriod"/>
              <a:tabLst>
                <a:tab pos="462280" algn="l"/>
              </a:tabLst>
            </a:pPr>
            <a:r>
              <a:rPr sz="1600" spc="-5" dirty="0">
                <a:latin typeface="Times New Roman"/>
                <a:cs typeface="Times New Roman"/>
              </a:rPr>
              <a:t>Особенности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руководства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экспериментальной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деятельностью </a:t>
            </a:r>
            <a:r>
              <a:rPr sz="1600" spc="-3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дошкольника.</a:t>
            </a:r>
            <a:endParaRPr sz="1600" dirty="0">
              <a:latin typeface="Times New Roman"/>
              <a:cs typeface="Times New Roman"/>
            </a:endParaRPr>
          </a:p>
          <a:p>
            <a:pPr marL="461645" indent="-221615">
              <a:lnSpc>
                <a:spcPct val="200000"/>
              </a:lnSpc>
              <a:buAutoNum type="arabicPeriod"/>
              <a:tabLst>
                <a:tab pos="462280" algn="l"/>
              </a:tabLst>
            </a:pPr>
            <a:r>
              <a:rPr sz="1600" spc="-5" dirty="0">
                <a:latin typeface="Times New Roman"/>
                <a:cs typeface="Times New Roman"/>
              </a:rPr>
              <a:t>Организация развивающей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предметно-пространственной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среды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для</a:t>
            </a:r>
          </a:p>
          <a:p>
            <a:pPr marL="469265">
              <a:lnSpc>
                <a:spcPct val="200000"/>
              </a:lnSpc>
              <a:spcBef>
                <a:spcPts val="165"/>
              </a:spcBef>
            </a:pPr>
            <a:r>
              <a:rPr sz="1600" spc="-5" dirty="0">
                <a:latin typeface="Times New Roman"/>
                <a:cs typeface="Times New Roman"/>
              </a:rPr>
              <a:t>опытно-экспериментальной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деятельности</a:t>
            </a:r>
            <a:endParaRPr sz="1600" dirty="0">
              <a:latin typeface="Times New Roman"/>
              <a:cs typeface="Times New Roman"/>
            </a:endParaRPr>
          </a:p>
          <a:p>
            <a:pPr marL="461645" indent="-221615">
              <a:lnSpc>
                <a:spcPct val="200000"/>
              </a:lnSpc>
              <a:spcBef>
                <a:spcPts val="170"/>
              </a:spcBef>
              <a:buAutoNum type="arabicPeriod" startAt="8"/>
              <a:tabLst>
                <a:tab pos="462280" algn="l"/>
              </a:tabLst>
            </a:pPr>
            <a:r>
              <a:rPr sz="1600" spc="-5" dirty="0">
                <a:latin typeface="Times New Roman"/>
                <a:cs typeface="Times New Roman"/>
              </a:rPr>
              <a:t>Перспективный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план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работы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детьми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реализации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проекта.</a:t>
            </a:r>
            <a:endParaRPr sz="1600" dirty="0">
              <a:latin typeface="Times New Roman"/>
              <a:cs typeface="Times New Roman"/>
            </a:endParaRPr>
          </a:p>
          <a:p>
            <a:pPr marL="240029" marR="5080">
              <a:lnSpc>
                <a:spcPct val="200000"/>
              </a:lnSpc>
              <a:spcBef>
                <a:spcPts val="80"/>
              </a:spcBef>
              <a:buAutoNum type="arabicPeriod" startAt="8"/>
              <a:tabLst>
                <a:tab pos="462280" algn="l"/>
              </a:tabLst>
            </a:pPr>
            <a:r>
              <a:rPr sz="1600" spc="-5" dirty="0">
                <a:latin typeface="Times New Roman"/>
                <a:cs typeface="Times New Roman"/>
              </a:rPr>
              <a:t>Перспективный план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работы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родителями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реализации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проекта. </a:t>
            </a:r>
            <a:r>
              <a:rPr sz="1600" dirty="0">
                <a:latin typeface="Times New Roman"/>
                <a:cs typeface="Times New Roman"/>
              </a:rPr>
              <a:t> 10.Перспективный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5" dirty="0" err="1">
                <a:latin typeface="Times New Roman"/>
                <a:cs typeface="Times New Roman"/>
              </a:rPr>
              <a:t>план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lang="ru-RU" sz="1600" spc="10" dirty="0" smtClean="0">
                <a:latin typeface="Times New Roman"/>
                <a:cs typeface="Times New Roman"/>
              </a:rPr>
              <a:t>  </a:t>
            </a:r>
          </a:p>
          <a:p>
            <a:pPr marL="240029" marR="5080">
              <a:lnSpc>
                <a:spcPct val="200000"/>
              </a:lnSpc>
              <a:spcBef>
                <a:spcPts val="80"/>
              </a:spcBef>
              <a:tabLst>
                <a:tab pos="462280" algn="l"/>
              </a:tabLst>
            </a:pPr>
            <a:r>
              <a:rPr lang="ru-RU" sz="1600" spc="10" dirty="0" smtClean="0">
                <a:latin typeface="Times New Roman"/>
                <a:cs typeface="Times New Roman"/>
              </a:rPr>
              <a:t>   </a:t>
            </a:r>
            <a:r>
              <a:rPr sz="1600" spc="-5" dirty="0" err="1" smtClean="0">
                <a:latin typeface="Times New Roman"/>
                <a:cs typeface="Times New Roman"/>
              </a:rPr>
              <a:t>работы</a:t>
            </a:r>
            <a:r>
              <a:rPr sz="1600" spc="10" dirty="0" smtClean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воспитателями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 реализации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проекта.</a:t>
            </a:r>
            <a:endParaRPr sz="1600" dirty="0">
              <a:latin typeface="Times New Roman"/>
              <a:cs typeface="Times New Roman"/>
            </a:endParaRPr>
          </a:p>
          <a:p>
            <a:pPr marL="468630">
              <a:lnSpc>
                <a:spcPct val="200000"/>
              </a:lnSpc>
            </a:pPr>
            <a:r>
              <a:rPr sz="1600" spc="-5" dirty="0">
                <a:latin typeface="Times New Roman"/>
                <a:cs typeface="Times New Roman"/>
              </a:rPr>
              <a:t>Заключение.</a:t>
            </a:r>
            <a:endParaRPr sz="1600" dirty="0">
              <a:latin typeface="Times New Roman"/>
              <a:cs typeface="Times New Roman"/>
            </a:endParaRPr>
          </a:p>
          <a:p>
            <a:pPr marL="468630">
              <a:lnSpc>
                <a:spcPct val="200000"/>
              </a:lnSpc>
            </a:pPr>
            <a:r>
              <a:rPr sz="1600" dirty="0">
                <a:latin typeface="Times New Roman"/>
                <a:cs typeface="Times New Roman"/>
              </a:rPr>
              <a:t>Список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использованной литературы.</a:t>
            </a:r>
            <a:endParaRPr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109" y="689863"/>
            <a:ext cx="6597650" cy="2898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2745">
              <a:lnSpc>
                <a:spcPts val="165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подарки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вам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принёс.</a:t>
            </a:r>
            <a:endParaRPr sz="1400">
              <a:latin typeface="Times New Roman"/>
              <a:cs typeface="Times New Roman"/>
            </a:endParaRPr>
          </a:p>
          <a:p>
            <a:pPr marL="372745" marR="1060450">
              <a:lnSpc>
                <a:spcPts val="1610"/>
              </a:lnSpc>
              <a:spcBef>
                <a:spcPts val="85"/>
              </a:spcBef>
            </a:pPr>
            <a:r>
              <a:rPr sz="1400" spc="-5" dirty="0">
                <a:latin typeface="Times New Roman"/>
                <a:cs typeface="Times New Roman"/>
              </a:rPr>
              <a:t>Хотите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посмотреть,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лежит 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ведёрке?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Что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это?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(снежки).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Что можно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делать</a:t>
            </a:r>
            <a:r>
              <a:rPr sz="1400" spc="-10" dirty="0">
                <a:latin typeface="Times New Roman"/>
                <a:cs typeface="Times New Roman"/>
              </a:rPr>
              <a:t> со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снежками?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(играть).</a:t>
            </a:r>
            <a:endParaRPr sz="1400">
              <a:latin typeface="Times New Roman"/>
              <a:cs typeface="Times New Roman"/>
            </a:endParaRPr>
          </a:p>
          <a:p>
            <a:pPr marL="372745">
              <a:lnSpc>
                <a:spcPts val="1525"/>
              </a:lnSpc>
            </a:pPr>
            <a:r>
              <a:rPr sz="1400" dirty="0">
                <a:latin typeface="Times New Roman"/>
                <a:cs typeface="Times New Roman"/>
              </a:rPr>
              <a:t>(ребята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 одному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подходят</a:t>
            </a:r>
            <a:r>
              <a:rPr sz="1400" dirty="0">
                <a:latin typeface="Times New Roman"/>
                <a:cs typeface="Times New Roman"/>
              </a:rPr>
              <a:t> 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черте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метают</a:t>
            </a:r>
            <a:r>
              <a:rPr sz="1400" dirty="0">
                <a:latin typeface="Times New Roman"/>
                <a:cs typeface="Times New Roman"/>
              </a:rPr>
              <a:t> снежок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корзинку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Снеговику,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воспитатель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ведёт подсчёт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очков).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620"/>
              </a:lnSpc>
            </a:pPr>
            <a:r>
              <a:rPr sz="1400" spc="-5" dirty="0">
                <a:latin typeface="Times New Roman"/>
                <a:cs typeface="Times New Roman"/>
              </a:rPr>
              <a:t>От </a:t>
            </a:r>
            <a:r>
              <a:rPr sz="1400" dirty="0">
                <a:latin typeface="Times New Roman"/>
                <a:cs typeface="Times New Roman"/>
              </a:rPr>
              <a:t>кого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пришло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письмо?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 </a:t>
            </a:r>
            <a:r>
              <a:rPr sz="1400" spc="-5" dirty="0">
                <a:latin typeface="Times New Roman"/>
                <a:cs typeface="Times New Roman"/>
              </a:rPr>
              <a:t>просил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Снеговик?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Как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ему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помогли?</a:t>
            </a:r>
            <a:endParaRPr sz="1400">
              <a:latin typeface="Times New Roman"/>
              <a:cs typeface="Times New Roman"/>
            </a:endParaRPr>
          </a:p>
          <a:p>
            <a:pPr marL="1541145" marR="5080" indent="3622675">
              <a:lnSpc>
                <a:spcPts val="1620"/>
              </a:lnSpc>
              <a:spcBef>
                <a:spcPts val="80"/>
              </a:spcBef>
            </a:pPr>
            <a:r>
              <a:rPr sz="1400" b="1" spc="-5" dirty="0">
                <a:latin typeface="Times New Roman"/>
                <a:cs typeface="Times New Roman"/>
              </a:rPr>
              <a:t>Приложение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№10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Отгадывание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загадок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 снеге,</a:t>
            </a:r>
            <a:r>
              <a:rPr sz="1400" b="1" spc="-5" dirty="0">
                <a:latin typeface="Times New Roman"/>
                <a:cs typeface="Times New Roman"/>
              </a:rPr>
              <a:t> зимних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явлениях.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505"/>
              </a:lnSpc>
            </a:pPr>
            <a:r>
              <a:rPr sz="1400" spc="-5" dirty="0">
                <a:latin typeface="Times New Roman"/>
                <a:cs typeface="Times New Roman"/>
              </a:rPr>
              <a:t>Цель: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Развивать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умение отгадывать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загадки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зимних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явлениях.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Воспитывать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интерес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 зимним явлениям.</a:t>
            </a:r>
            <a:endParaRPr sz="1400">
              <a:latin typeface="Times New Roman"/>
              <a:cs typeface="Times New Roman"/>
            </a:endParaRPr>
          </a:p>
          <a:p>
            <a:pPr marL="372110" marR="4745355">
              <a:lnSpc>
                <a:spcPts val="1610"/>
              </a:lnSpc>
              <a:spcBef>
                <a:spcPts val="75"/>
              </a:spcBef>
            </a:pPr>
            <a:r>
              <a:rPr sz="1400" spc="-5" dirty="0">
                <a:latin typeface="Times New Roman"/>
                <a:cs typeface="Times New Roman"/>
              </a:rPr>
              <a:t>Полетели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5" dirty="0">
                <a:latin typeface="Times New Roman"/>
                <a:cs typeface="Times New Roman"/>
              </a:rPr>
              <a:t>высоты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Белые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пушинки,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деревья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кусты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575"/>
              </a:lnSpc>
              <a:tabLst>
                <a:tab pos="2719705" algn="l"/>
              </a:tabLst>
            </a:pPr>
            <a:r>
              <a:rPr sz="1400" spc="-5" dirty="0">
                <a:latin typeface="Times New Roman"/>
                <a:cs typeface="Times New Roman"/>
              </a:rPr>
              <a:t>Сыплются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…..	</a:t>
            </a:r>
            <a:r>
              <a:rPr sz="1400" spc="-5" dirty="0">
                <a:latin typeface="Times New Roman"/>
                <a:cs typeface="Times New Roman"/>
              </a:rPr>
              <a:t>(Снежинки).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5935" y="3757117"/>
            <a:ext cx="1835150" cy="852169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1610"/>
              </a:lnSpc>
              <a:spcBef>
                <a:spcPts val="215"/>
              </a:spcBef>
            </a:pPr>
            <a:r>
              <a:rPr sz="1400" spc="-5" dirty="0">
                <a:latin typeface="Times New Roman"/>
                <a:cs typeface="Times New Roman"/>
              </a:rPr>
              <a:t>Я, конечно же, </a:t>
            </a:r>
            <a:r>
              <a:rPr sz="1400" dirty="0">
                <a:latin typeface="Times New Roman"/>
                <a:cs typeface="Times New Roman"/>
              </a:rPr>
              <a:t>не </a:t>
            </a:r>
            <a:r>
              <a:rPr sz="1400" spc="-5" dirty="0">
                <a:latin typeface="Times New Roman"/>
                <a:cs typeface="Times New Roman"/>
              </a:rPr>
              <a:t>лето, 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шубу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снежную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одета,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люблю мороз </a:t>
            </a:r>
            <a:r>
              <a:rPr sz="1400" spc="-10" dirty="0">
                <a:latin typeface="Times New Roman"/>
                <a:cs typeface="Times New Roman"/>
              </a:rPr>
              <a:t>сама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Потому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5" dirty="0">
                <a:latin typeface="Times New Roman"/>
                <a:cs typeface="Times New Roman"/>
              </a:rPr>
              <a:t> …..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44630" y="4369605"/>
            <a:ext cx="5670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Times New Roman"/>
                <a:cs typeface="Times New Roman"/>
              </a:rPr>
              <a:t>(Зи</a:t>
            </a:r>
            <a:r>
              <a:rPr sz="1400" spc="-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а).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5935" y="4779535"/>
            <a:ext cx="1807845" cy="44386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1610"/>
              </a:lnSpc>
              <a:spcBef>
                <a:spcPts val="215"/>
              </a:spcBef>
            </a:pPr>
            <a:r>
              <a:rPr sz="1400" dirty="0">
                <a:latin typeface="Times New Roman"/>
                <a:cs typeface="Times New Roman"/>
              </a:rPr>
              <a:t>Мы </a:t>
            </a:r>
            <a:r>
              <a:rPr sz="1400" spc="-5" dirty="0">
                <a:latin typeface="Times New Roman"/>
                <a:cs typeface="Times New Roman"/>
              </a:rPr>
              <a:t>втроем катали ком,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Шляпа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старая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нем,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5935" y="5392023"/>
            <a:ext cx="1715770" cy="44386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1610"/>
              </a:lnSpc>
              <a:spcBef>
                <a:spcPts val="215"/>
              </a:spcBef>
            </a:pPr>
            <a:r>
              <a:rPr sz="1400" dirty="0">
                <a:latin typeface="Times New Roman"/>
                <a:cs typeface="Times New Roman"/>
              </a:rPr>
              <a:t>Нос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приделали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вмиг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Получился …..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94347" y="5596186"/>
            <a:ext cx="9131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Times New Roman"/>
                <a:cs typeface="Times New Roman"/>
              </a:rPr>
              <a:t>(</a:t>
            </a:r>
            <a:r>
              <a:rPr sz="1400" spc="-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нег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ик).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5935" y="6006116"/>
            <a:ext cx="1945005" cy="44386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1610"/>
              </a:lnSpc>
              <a:spcBef>
                <a:spcPts val="215"/>
              </a:spcBef>
            </a:pPr>
            <a:r>
              <a:rPr sz="1400" spc="-5" dirty="0">
                <a:latin typeface="Times New Roman"/>
                <a:cs typeface="Times New Roman"/>
              </a:rPr>
              <a:t>Крыша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шапке меховой,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Белый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дым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над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головой,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5935" y="6618604"/>
            <a:ext cx="1947545" cy="44386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1610"/>
              </a:lnSpc>
              <a:spcBef>
                <a:spcPts val="215"/>
              </a:spcBef>
            </a:pPr>
            <a:r>
              <a:rPr sz="1400" spc="-5" dirty="0">
                <a:latin typeface="Times New Roman"/>
                <a:cs typeface="Times New Roman"/>
              </a:rPr>
              <a:t>Двор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снегу, </a:t>
            </a:r>
            <a:r>
              <a:rPr sz="1400" dirty="0">
                <a:latin typeface="Times New Roman"/>
                <a:cs typeface="Times New Roman"/>
              </a:rPr>
              <a:t>белы дома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Ночью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пришла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…..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54129" y="6822767"/>
            <a:ext cx="56578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imes New Roman"/>
                <a:cs typeface="Times New Roman"/>
              </a:rPr>
              <a:t>(Зима).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65757" y="7231092"/>
            <a:ext cx="3705860" cy="269303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1275080">
              <a:lnSpc>
                <a:spcPts val="1620"/>
              </a:lnSpc>
              <a:spcBef>
                <a:spcPts val="204"/>
              </a:spcBef>
            </a:pPr>
            <a:r>
              <a:rPr sz="1400" spc="-5" dirty="0">
                <a:latin typeface="Times New Roman"/>
                <a:cs typeface="Times New Roman"/>
              </a:rPr>
              <a:t>Солнце выглянет </a:t>
            </a:r>
            <a:r>
              <a:rPr sz="1400" dirty="0">
                <a:latin typeface="Times New Roman"/>
                <a:cs typeface="Times New Roman"/>
              </a:rPr>
              <a:t>– </a:t>
            </a:r>
            <a:r>
              <a:rPr sz="1400" spc="-5" dirty="0">
                <a:latin typeface="Times New Roman"/>
                <a:cs typeface="Times New Roman"/>
              </a:rPr>
              <a:t>заплачет,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Солнца нет </a:t>
            </a:r>
            <a:r>
              <a:rPr sz="1400" dirty="0">
                <a:latin typeface="Times New Roman"/>
                <a:cs typeface="Times New Roman"/>
              </a:rPr>
              <a:t>– </a:t>
            </a:r>
            <a:r>
              <a:rPr sz="1400" spc="-5" dirty="0">
                <a:latin typeface="Times New Roman"/>
                <a:cs typeface="Times New Roman"/>
              </a:rPr>
              <a:t>слезинки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спрячет.</a:t>
            </a:r>
            <a:endParaRPr sz="1400">
              <a:latin typeface="Times New Roman"/>
              <a:cs typeface="Times New Roman"/>
            </a:endParaRPr>
          </a:p>
          <a:p>
            <a:pPr marL="2901950">
              <a:lnSpc>
                <a:spcPts val="1530"/>
              </a:lnSpc>
            </a:pPr>
            <a:r>
              <a:rPr sz="1400" dirty="0">
                <a:latin typeface="Times New Roman"/>
                <a:cs typeface="Times New Roman"/>
              </a:rPr>
              <a:t>(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ка)</a:t>
            </a:r>
            <a:endParaRPr sz="1400">
              <a:latin typeface="Times New Roman"/>
              <a:cs typeface="Times New Roman"/>
            </a:endParaRPr>
          </a:p>
          <a:p>
            <a:pPr marL="12700" marR="1567815">
              <a:lnSpc>
                <a:spcPts val="161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В белом </a:t>
            </a:r>
            <a:r>
              <a:rPr sz="1400" spc="-5" dirty="0">
                <a:latin typeface="Times New Roman"/>
                <a:cs typeface="Times New Roman"/>
              </a:rPr>
              <a:t>бархате деревня </a:t>
            </a:r>
            <a:r>
              <a:rPr sz="1400" dirty="0">
                <a:latin typeface="Times New Roman"/>
                <a:cs typeface="Times New Roman"/>
              </a:rPr>
              <a:t>—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заборы,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деревья.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25"/>
              </a:lnSpc>
            </a:pP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ветер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нападет,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4"/>
              </a:lnSpc>
            </a:pPr>
            <a:r>
              <a:rPr sz="1400" dirty="0">
                <a:latin typeface="Times New Roman"/>
                <a:cs typeface="Times New Roman"/>
              </a:rPr>
              <a:t>Этот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бархат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опадет.</a:t>
            </a:r>
            <a:endParaRPr sz="1400">
              <a:latin typeface="Times New Roman"/>
              <a:cs typeface="Times New Roman"/>
            </a:endParaRPr>
          </a:p>
          <a:p>
            <a:pPr marL="12700" marR="1555115" indent="1644650">
              <a:lnSpc>
                <a:spcPts val="1610"/>
              </a:lnSpc>
              <a:spcBef>
                <a:spcPts val="85"/>
              </a:spcBef>
            </a:pPr>
            <a:r>
              <a:rPr sz="1400" dirty="0">
                <a:latin typeface="Times New Roman"/>
                <a:cs typeface="Times New Roman"/>
              </a:rPr>
              <a:t>(ин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й)  </a:t>
            </a:r>
            <a:r>
              <a:rPr sz="1400" spc="-5" dirty="0">
                <a:latin typeface="Times New Roman"/>
                <a:cs typeface="Times New Roman"/>
              </a:rPr>
              <a:t>Невидимкой,</a:t>
            </a:r>
            <a:r>
              <a:rPr sz="1400" spc="6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осторожно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Он </a:t>
            </a:r>
            <a:r>
              <a:rPr sz="1400" dirty="0">
                <a:latin typeface="Times New Roman"/>
                <a:cs typeface="Times New Roman"/>
              </a:rPr>
              <a:t>является</a:t>
            </a:r>
            <a:r>
              <a:rPr sz="1400" spc="-5" dirty="0">
                <a:latin typeface="Times New Roman"/>
                <a:cs typeface="Times New Roman"/>
              </a:rPr>
              <a:t> ко мне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25"/>
              </a:lnSpc>
            </a:pP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рисует,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художник,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Он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узоры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окне.</a:t>
            </a:r>
            <a:endParaRPr sz="1400">
              <a:latin typeface="Times New Roman"/>
              <a:cs typeface="Times New Roman"/>
            </a:endParaRPr>
          </a:p>
          <a:p>
            <a:pPr marL="1568450">
              <a:lnSpc>
                <a:spcPts val="1645"/>
              </a:lnSpc>
            </a:pPr>
            <a:r>
              <a:rPr sz="1400" dirty="0">
                <a:latin typeface="Times New Roman"/>
                <a:cs typeface="Times New Roman"/>
              </a:rPr>
              <a:t>(мороз)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073" y="692911"/>
            <a:ext cx="9669827" cy="8304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63820">
              <a:lnSpc>
                <a:spcPts val="1650"/>
              </a:lnSpc>
              <a:spcBef>
                <a:spcPts val="100"/>
              </a:spcBef>
            </a:pPr>
            <a:r>
              <a:rPr sz="1400" b="1" spc="-5" dirty="0">
                <a:latin typeface="Times New Roman"/>
                <a:cs typeface="Times New Roman"/>
              </a:rPr>
              <a:t>Приложение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№11</a:t>
            </a:r>
            <a:endParaRPr sz="1400" dirty="0">
              <a:latin typeface="Times New Roman"/>
              <a:cs typeface="Times New Roman"/>
            </a:endParaRPr>
          </a:p>
          <a:p>
            <a:pPr marL="2301875">
              <a:lnSpc>
                <a:spcPts val="1600"/>
              </a:lnSpc>
            </a:pPr>
            <a:r>
              <a:rPr sz="1400" b="1" dirty="0">
                <a:latin typeface="Times New Roman"/>
                <a:cs typeface="Times New Roman"/>
              </a:rPr>
              <a:t>Чтение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сказки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«Снегурочка»</a:t>
            </a:r>
            <a:endParaRPr sz="1400" dirty="0">
              <a:latin typeface="Times New Roman"/>
              <a:cs typeface="Times New Roman"/>
            </a:endParaRPr>
          </a:p>
          <a:p>
            <a:pPr marL="13335" marR="417830" indent="359410">
              <a:lnSpc>
                <a:spcPts val="1610"/>
              </a:lnSpc>
              <a:spcBef>
                <a:spcPts val="65"/>
              </a:spcBef>
            </a:pPr>
            <a:r>
              <a:rPr sz="1400" spc="-5" dirty="0">
                <a:latin typeface="Times New Roman"/>
                <a:cs typeface="Times New Roman"/>
              </a:rPr>
              <a:t>Цель: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Познакомить</a:t>
            </a:r>
            <a:r>
              <a:rPr sz="1400" dirty="0">
                <a:latin typeface="Times New Roman"/>
                <a:cs typeface="Times New Roman"/>
              </a:rPr>
              <a:t> 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русской </a:t>
            </a:r>
            <a:r>
              <a:rPr sz="1400" spc="-5" dirty="0">
                <a:latin typeface="Times New Roman"/>
                <a:cs typeface="Times New Roman"/>
              </a:rPr>
              <a:t>народной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сказкой.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Учить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устанавливать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причинно-следственные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связи,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делать вывод.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Развивать интерес</a:t>
            </a:r>
            <a:r>
              <a:rPr sz="1400" dirty="0">
                <a:latin typeface="Times New Roman"/>
                <a:cs typeface="Times New Roman"/>
              </a:rPr>
              <a:t> к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сказке.</a:t>
            </a:r>
          </a:p>
          <a:p>
            <a:pPr marL="13335">
              <a:lnSpc>
                <a:spcPts val="1525"/>
              </a:lnSpc>
            </a:pPr>
            <a:r>
              <a:rPr sz="1400" spc="-5" dirty="0">
                <a:latin typeface="Times New Roman"/>
                <a:cs typeface="Times New Roman"/>
              </a:rPr>
              <a:t>Систематизировать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знания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свойствах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снега.</a:t>
            </a:r>
          </a:p>
          <a:p>
            <a:pPr marL="372745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Ход:</a:t>
            </a:r>
            <a:endParaRPr sz="1400" dirty="0">
              <a:latin typeface="Times New Roman"/>
              <a:cs typeface="Times New Roman"/>
            </a:endParaRPr>
          </a:p>
          <a:p>
            <a:pPr marL="13335" marR="5080" indent="359410" algn="just">
              <a:lnSpc>
                <a:spcPct val="95900"/>
              </a:lnSpc>
              <a:spcBef>
                <a:spcPts val="35"/>
              </a:spcBef>
            </a:pPr>
            <a:r>
              <a:rPr sz="1400" spc="-5" dirty="0">
                <a:latin typeface="Times New Roman"/>
                <a:cs typeface="Times New Roman"/>
              </a:rPr>
              <a:t>Жили-были старик </a:t>
            </a:r>
            <a:r>
              <a:rPr sz="1400" dirty="0">
                <a:latin typeface="Times New Roman"/>
                <a:cs typeface="Times New Roman"/>
              </a:rPr>
              <a:t>со </a:t>
            </a:r>
            <a:r>
              <a:rPr sz="1400" spc="-5" dirty="0">
                <a:latin typeface="Times New Roman"/>
                <a:cs typeface="Times New Roman"/>
              </a:rPr>
              <a:t>старухой. Жили </a:t>
            </a:r>
            <a:r>
              <a:rPr sz="1400" dirty="0">
                <a:latin typeface="Times New Roman"/>
                <a:cs typeface="Times New Roman"/>
              </a:rPr>
              <a:t>ладно, </a:t>
            </a:r>
            <a:r>
              <a:rPr sz="1400" spc="-5" dirty="0">
                <a:latin typeface="Times New Roman"/>
                <a:cs typeface="Times New Roman"/>
              </a:rPr>
              <a:t>дружно. </a:t>
            </a:r>
            <a:r>
              <a:rPr sz="1400" dirty="0">
                <a:latin typeface="Times New Roman"/>
                <a:cs typeface="Times New Roman"/>
              </a:rPr>
              <a:t>Все бы </a:t>
            </a:r>
            <a:r>
              <a:rPr sz="1400" spc="-5" dirty="0">
                <a:latin typeface="Times New Roman"/>
                <a:cs typeface="Times New Roman"/>
              </a:rPr>
              <a:t>хорошо, да одно </a:t>
            </a:r>
            <a:r>
              <a:rPr sz="1400" dirty="0">
                <a:latin typeface="Times New Roman"/>
                <a:cs typeface="Times New Roman"/>
              </a:rPr>
              <a:t> горе — </a:t>
            </a:r>
            <a:r>
              <a:rPr sz="1400" spc="-5" dirty="0">
                <a:latin typeface="Times New Roman"/>
                <a:cs typeface="Times New Roman"/>
              </a:rPr>
              <a:t>детей </a:t>
            </a:r>
            <a:r>
              <a:rPr sz="1400" dirty="0">
                <a:latin typeface="Times New Roman"/>
                <a:cs typeface="Times New Roman"/>
              </a:rPr>
              <a:t>у них не </a:t>
            </a:r>
            <a:r>
              <a:rPr sz="1400" spc="-5" dirty="0">
                <a:latin typeface="Times New Roman"/>
                <a:cs typeface="Times New Roman"/>
              </a:rPr>
              <a:t>было. </a:t>
            </a:r>
            <a:r>
              <a:rPr sz="1400" dirty="0">
                <a:latin typeface="Times New Roman"/>
                <a:cs typeface="Times New Roman"/>
              </a:rPr>
              <a:t>Вот </a:t>
            </a:r>
            <a:r>
              <a:rPr sz="1400" spc="-5" dirty="0">
                <a:latin typeface="Times New Roman"/>
                <a:cs typeface="Times New Roman"/>
              </a:rPr>
              <a:t>пришла зима снежная, намело </a:t>
            </a:r>
            <a:r>
              <a:rPr sz="1400" dirty="0">
                <a:latin typeface="Times New Roman"/>
                <a:cs typeface="Times New Roman"/>
              </a:rPr>
              <a:t>сугробов </a:t>
            </a:r>
            <a:r>
              <a:rPr sz="1400" spc="-5" dirty="0">
                <a:latin typeface="Times New Roman"/>
                <a:cs typeface="Times New Roman"/>
              </a:rPr>
              <a:t>до </a:t>
            </a:r>
            <a:r>
              <a:rPr sz="1400" dirty="0">
                <a:latin typeface="Times New Roman"/>
                <a:cs typeface="Times New Roman"/>
              </a:rPr>
              <a:t>пояса,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высыпали ребятишки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5" dirty="0">
                <a:latin typeface="Times New Roman"/>
                <a:cs typeface="Times New Roman"/>
              </a:rPr>
              <a:t>улицу поиграть, 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-5" dirty="0">
                <a:latin typeface="Times New Roman"/>
                <a:cs typeface="Times New Roman"/>
              </a:rPr>
              <a:t>старик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старухой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5" dirty="0">
                <a:latin typeface="Times New Roman"/>
                <a:cs typeface="Times New Roman"/>
              </a:rPr>
              <a:t>них </a:t>
            </a:r>
            <a:r>
              <a:rPr sz="1400" dirty="0">
                <a:latin typeface="Times New Roman"/>
                <a:cs typeface="Times New Roman"/>
              </a:rPr>
              <a:t>из </a:t>
            </a:r>
            <a:r>
              <a:rPr sz="1400" spc="-5" dirty="0">
                <a:latin typeface="Times New Roman"/>
                <a:cs typeface="Times New Roman"/>
              </a:rPr>
              <a:t>окна </a:t>
            </a:r>
            <a:r>
              <a:rPr sz="1400" dirty="0">
                <a:latin typeface="Times New Roman"/>
                <a:cs typeface="Times New Roman"/>
              </a:rPr>
              <a:t>глядят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</a:t>
            </a:r>
            <a:r>
              <a:rPr sz="1400" dirty="0">
                <a:latin typeface="Times New Roman"/>
                <a:cs typeface="Times New Roman"/>
              </a:rPr>
              <a:t> свое</a:t>
            </a:r>
            <a:r>
              <a:rPr sz="1400" spc="-5" dirty="0">
                <a:latin typeface="Times New Roman"/>
                <a:cs typeface="Times New Roman"/>
              </a:rPr>
              <a:t> горе думают.</a:t>
            </a:r>
            <a:endParaRPr sz="1400" dirty="0">
              <a:latin typeface="Times New Roman"/>
              <a:cs typeface="Times New Roman"/>
            </a:endParaRPr>
          </a:p>
          <a:p>
            <a:pPr marL="372745" algn="just">
              <a:lnSpc>
                <a:spcPts val="1570"/>
              </a:lnSpc>
            </a:pP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что,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старуха,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говорит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старик,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давай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себе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из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снега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дочку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сделаем.</a:t>
            </a:r>
            <a:endParaRPr sz="14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800"/>
              </a:lnSpc>
              <a:spcBef>
                <a:spcPts val="35"/>
              </a:spcBef>
            </a:pPr>
            <a:r>
              <a:rPr sz="1400" dirty="0">
                <a:latin typeface="Times New Roman"/>
                <a:cs typeface="Times New Roman"/>
              </a:rPr>
              <a:t>— Давай, — </a:t>
            </a:r>
            <a:r>
              <a:rPr sz="1400" spc="-5" dirty="0">
                <a:latin typeface="Times New Roman"/>
                <a:cs typeface="Times New Roman"/>
              </a:rPr>
              <a:t>говорит старуха. </a:t>
            </a:r>
            <a:r>
              <a:rPr sz="1400" dirty="0">
                <a:latin typeface="Times New Roman"/>
                <a:cs typeface="Times New Roman"/>
              </a:rPr>
              <a:t>Надел </a:t>
            </a:r>
            <a:r>
              <a:rPr sz="1400" spc="-5" dirty="0">
                <a:latin typeface="Times New Roman"/>
                <a:cs typeface="Times New Roman"/>
              </a:rPr>
              <a:t>старик шапку, вышли они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5" dirty="0">
                <a:latin typeface="Times New Roman"/>
                <a:cs typeface="Times New Roman"/>
              </a:rPr>
              <a:t>огород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принялись </a:t>
            </a:r>
            <a:r>
              <a:rPr sz="1400" dirty="0">
                <a:latin typeface="Times New Roman"/>
                <a:cs typeface="Times New Roman"/>
              </a:rPr>
              <a:t> дочку из снега </a:t>
            </a:r>
            <a:r>
              <a:rPr sz="1400" spc="-5" dirty="0">
                <a:latin typeface="Times New Roman"/>
                <a:cs typeface="Times New Roman"/>
              </a:rPr>
              <a:t>лепить. Скатали они снежной ком, ручки, ножки приладили, </a:t>
            </a:r>
            <a:r>
              <a:rPr sz="1400" dirty="0">
                <a:latin typeface="Times New Roman"/>
                <a:cs typeface="Times New Roman"/>
              </a:rPr>
              <a:t>сверху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снежную </a:t>
            </a:r>
            <a:r>
              <a:rPr sz="1400" dirty="0">
                <a:latin typeface="Times New Roman"/>
                <a:cs typeface="Times New Roman"/>
              </a:rPr>
              <a:t>голову </a:t>
            </a:r>
            <a:r>
              <a:rPr sz="1400" spc="-5" dirty="0">
                <a:latin typeface="Times New Roman"/>
                <a:cs typeface="Times New Roman"/>
              </a:rPr>
              <a:t>приставили. Вылепил старик носик, рот, подбородок. </a:t>
            </a:r>
            <a:r>
              <a:rPr sz="1400" dirty="0">
                <a:latin typeface="Times New Roman"/>
                <a:cs typeface="Times New Roman"/>
              </a:rPr>
              <a:t>Глядь — а у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Снегурочки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губы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порозовели,</a:t>
            </a:r>
            <a:r>
              <a:rPr sz="1400" dirty="0">
                <a:latin typeface="Times New Roman"/>
                <a:cs typeface="Times New Roman"/>
              </a:rPr>
              <a:t> глазки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открылись;</a:t>
            </a:r>
            <a:r>
              <a:rPr sz="1400" dirty="0">
                <a:latin typeface="Times New Roman"/>
                <a:cs typeface="Times New Roman"/>
              </a:rPr>
              <a:t> смотрит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она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стариков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улыбается.</a:t>
            </a:r>
            <a:r>
              <a:rPr sz="1400" dirty="0">
                <a:latin typeface="Times New Roman"/>
                <a:cs typeface="Times New Roman"/>
              </a:rPr>
              <a:t> Потом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закивала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головкой,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зашевелила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ручками,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ножками,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стряхнула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себя </a:t>
            </a:r>
            <a:r>
              <a:rPr sz="1400" spc="-5" dirty="0">
                <a:latin typeface="Times New Roman"/>
                <a:cs typeface="Times New Roman"/>
              </a:rPr>
              <a:t>снег </a:t>
            </a:r>
            <a:r>
              <a:rPr sz="1400" dirty="0">
                <a:latin typeface="Times New Roman"/>
                <a:cs typeface="Times New Roman"/>
              </a:rPr>
              <a:t>— и </a:t>
            </a:r>
            <a:r>
              <a:rPr sz="1400" spc="-5" dirty="0">
                <a:latin typeface="Times New Roman"/>
                <a:cs typeface="Times New Roman"/>
              </a:rPr>
              <a:t>вышла </a:t>
            </a:r>
            <a:r>
              <a:rPr sz="1400" dirty="0">
                <a:latin typeface="Times New Roman"/>
                <a:cs typeface="Times New Roman"/>
              </a:rPr>
              <a:t>из </a:t>
            </a:r>
            <a:r>
              <a:rPr sz="1400" spc="-5" dirty="0">
                <a:latin typeface="Times New Roman"/>
                <a:cs typeface="Times New Roman"/>
              </a:rPr>
              <a:t>сугроба живая </a:t>
            </a:r>
            <a:r>
              <a:rPr sz="1400" dirty="0">
                <a:latin typeface="Times New Roman"/>
                <a:cs typeface="Times New Roman"/>
              </a:rPr>
              <a:t>девочка. </a:t>
            </a:r>
            <a:r>
              <a:rPr sz="1400" spc="-5" dirty="0">
                <a:latin typeface="Times New Roman"/>
                <a:cs typeface="Times New Roman"/>
              </a:rPr>
              <a:t>Обрадовались старики, привели </a:t>
            </a:r>
            <a:r>
              <a:rPr sz="1400" dirty="0">
                <a:latin typeface="Times New Roman"/>
                <a:cs typeface="Times New Roman"/>
              </a:rPr>
              <a:t>ее в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избу.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Глядят</a:t>
            </a:r>
            <a:r>
              <a:rPr sz="1400" spc="-5" dirty="0">
                <a:latin typeface="Times New Roman"/>
                <a:cs typeface="Times New Roman"/>
              </a:rPr>
              <a:t> на </a:t>
            </a:r>
            <a:r>
              <a:rPr sz="1400" dirty="0">
                <a:latin typeface="Times New Roman"/>
                <a:cs typeface="Times New Roman"/>
              </a:rPr>
              <a:t>нее,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5" dirty="0">
                <a:latin typeface="Times New Roman"/>
                <a:cs typeface="Times New Roman"/>
              </a:rPr>
              <a:t> налюбуются.</a:t>
            </a:r>
            <a:endParaRPr sz="1400" dirty="0">
              <a:latin typeface="Times New Roman"/>
              <a:cs typeface="Times New Roman"/>
            </a:endParaRPr>
          </a:p>
          <a:p>
            <a:pPr marL="12700" marR="6985" indent="359410" algn="just">
              <a:lnSpc>
                <a:spcPts val="161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стала </a:t>
            </a:r>
            <a:r>
              <a:rPr sz="1400" dirty="0">
                <a:latin typeface="Times New Roman"/>
                <a:cs typeface="Times New Roman"/>
              </a:rPr>
              <a:t>расти у </a:t>
            </a:r>
            <a:r>
              <a:rPr sz="1400" spc="-5" dirty="0">
                <a:latin typeface="Times New Roman"/>
                <a:cs typeface="Times New Roman"/>
              </a:rPr>
              <a:t>стариков </a:t>
            </a:r>
            <a:r>
              <a:rPr sz="1400" dirty="0">
                <a:latin typeface="Times New Roman"/>
                <a:cs typeface="Times New Roman"/>
              </a:rPr>
              <a:t>дочка не </a:t>
            </a:r>
            <a:r>
              <a:rPr sz="1400" spc="-5" dirty="0">
                <a:latin typeface="Times New Roman"/>
                <a:cs typeface="Times New Roman"/>
              </a:rPr>
              <a:t>по дням, </a:t>
            </a:r>
            <a:r>
              <a:rPr sz="1400" dirty="0">
                <a:latin typeface="Times New Roman"/>
                <a:cs typeface="Times New Roman"/>
              </a:rPr>
              <a:t>а по </a:t>
            </a:r>
            <a:r>
              <a:rPr sz="1400" spc="-5" dirty="0">
                <a:latin typeface="Times New Roman"/>
                <a:cs typeface="Times New Roman"/>
              </a:rPr>
              <a:t>часам; </a:t>
            </a:r>
            <a:r>
              <a:rPr sz="1400" dirty="0">
                <a:latin typeface="Times New Roman"/>
                <a:cs typeface="Times New Roman"/>
              </a:rPr>
              <a:t>что ни день, </a:t>
            </a:r>
            <a:r>
              <a:rPr sz="1400" spc="-5" dirty="0">
                <a:latin typeface="Times New Roman"/>
                <a:cs typeface="Times New Roman"/>
              </a:rPr>
              <a:t>то </a:t>
            </a:r>
            <a:r>
              <a:rPr sz="1400" dirty="0">
                <a:latin typeface="Times New Roman"/>
                <a:cs typeface="Times New Roman"/>
              </a:rPr>
              <a:t>все </a:t>
            </a:r>
            <a:r>
              <a:rPr sz="1400" spc="-5" dirty="0">
                <a:latin typeface="Times New Roman"/>
                <a:cs typeface="Times New Roman"/>
              </a:rPr>
              <a:t>краше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становится.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Сама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беленькая,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точно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снег,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коса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русая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пояса,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только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румянца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</a:t>
            </a:r>
          </a:p>
          <a:p>
            <a:pPr marL="12700" marR="7620" algn="just">
              <a:lnSpc>
                <a:spcPts val="161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вовсе. </a:t>
            </a:r>
            <a:r>
              <a:rPr sz="1400" spc="-5" dirty="0">
                <a:latin typeface="Times New Roman"/>
                <a:cs typeface="Times New Roman"/>
              </a:rPr>
              <a:t>Не нарадуются старики на дочку, души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ней </a:t>
            </a:r>
            <a:r>
              <a:rPr sz="1400" dirty="0">
                <a:latin typeface="Times New Roman"/>
                <a:cs typeface="Times New Roman"/>
              </a:rPr>
              <a:t>не </a:t>
            </a:r>
            <a:r>
              <a:rPr sz="1400" spc="-5" dirty="0">
                <a:latin typeface="Times New Roman"/>
                <a:cs typeface="Times New Roman"/>
              </a:rPr>
              <a:t>чают. </a:t>
            </a:r>
            <a:r>
              <a:rPr sz="1400" dirty="0">
                <a:latin typeface="Times New Roman"/>
                <a:cs typeface="Times New Roman"/>
              </a:rPr>
              <a:t>Растет дочка и </a:t>
            </a:r>
            <a:r>
              <a:rPr sz="1400" spc="-5" dirty="0">
                <a:latin typeface="Times New Roman"/>
                <a:cs typeface="Times New Roman"/>
              </a:rPr>
              <a:t>умная,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смышленая,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веселая. Со </a:t>
            </a:r>
            <a:r>
              <a:rPr sz="1400" dirty="0">
                <a:latin typeface="Times New Roman"/>
                <a:cs typeface="Times New Roman"/>
              </a:rPr>
              <a:t>всеми </a:t>
            </a:r>
            <a:r>
              <a:rPr sz="1400" spc="-5" dirty="0">
                <a:latin typeface="Times New Roman"/>
                <a:cs typeface="Times New Roman"/>
              </a:rPr>
              <a:t>ласковая, приветливая. </a:t>
            </a:r>
            <a:r>
              <a:rPr sz="1400" dirty="0">
                <a:latin typeface="Times New Roman"/>
                <a:cs typeface="Times New Roman"/>
              </a:rPr>
              <a:t>И работа у Снегурочки в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руках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спорится,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 песню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запоет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5" dirty="0">
                <a:latin typeface="Times New Roman"/>
                <a:cs typeface="Times New Roman"/>
              </a:rPr>
              <a:t> заслушаешься.</a:t>
            </a:r>
            <a:endParaRPr sz="1400" dirty="0">
              <a:latin typeface="Times New Roman"/>
              <a:cs typeface="Times New Roman"/>
            </a:endParaRPr>
          </a:p>
          <a:p>
            <a:pPr marL="372110" algn="just">
              <a:lnSpc>
                <a:spcPts val="1525"/>
              </a:lnSpc>
            </a:pPr>
            <a:r>
              <a:rPr sz="1400" dirty="0">
                <a:latin typeface="Times New Roman"/>
                <a:cs typeface="Times New Roman"/>
              </a:rPr>
              <a:t>Прошла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зима.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Начало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пригревать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весеннее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солнышко.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Зазеленела</a:t>
            </a:r>
            <a:r>
              <a:rPr sz="1400" spc="5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трава</a:t>
            </a:r>
            <a:r>
              <a:rPr sz="1400" spc="5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</a:t>
            </a:r>
            <a:endParaRPr sz="1400" dirty="0">
              <a:latin typeface="Times New Roman"/>
              <a:cs typeface="Times New Roman"/>
            </a:endParaRPr>
          </a:p>
          <a:p>
            <a:pPr marL="12700" marR="5715" algn="just">
              <a:lnSpc>
                <a:spcPct val="95800"/>
              </a:lnSpc>
              <a:spcBef>
                <a:spcPts val="35"/>
              </a:spcBef>
            </a:pPr>
            <a:r>
              <a:rPr sz="1400" spc="-5" dirty="0">
                <a:latin typeface="Times New Roman"/>
                <a:cs typeface="Times New Roman"/>
              </a:rPr>
              <a:t>проталинах,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запели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жаворонки.</a:t>
            </a:r>
            <a:r>
              <a:rPr sz="1400" dirty="0">
                <a:latin typeface="Times New Roman"/>
                <a:cs typeface="Times New Roman"/>
              </a:rPr>
              <a:t> 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Снегурочка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вдруг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запечалилась.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Снегурочка</a:t>
            </a:r>
            <a:r>
              <a:rPr sz="1400" dirty="0">
                <a:latin typeface="Times New Roman"/>
                <a:cs typeface="Times New Roman"/>
              </a:rPr>
              <a:t> —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русская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народная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сказка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Что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тобой,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дочка?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спрашивает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старик.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Что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ты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такая </a:t>
            </a:r>
            <a:r>
              <a:rPr sz="1400" spc="-5" dirty="0">
                <a:latin typeface="Times New Roman"/>
                <a:cs typeface="Times New Roman"/>
              </a:rPr>
              <a:t>невеселая стала? Иль </a:t>
            </a:r>
            <a:r>
              <a:rPr sz="1400" dirty="0">
                <a:latin typeface="Times New Roman"/>
                <a:cs typeface="Times New Roman"/>
              </a:rPr>
              <a:t>тебе не </a:t>
            </a:r>
            <a:r>
              <a:rPr sz="1400" spc="-5" dirty="0">
                <a:latin typeface="Times New Roman"/>
                <a:cs typeface="Times New Roman"/>
              </a:rPr>
              <a:t>можется? </a:t>
            </a:r>
            <a:r>
              <a:rPr sz="1400" dirty="0">
                <a:latin typeface="Times New Roman"/>
                <a:cs typeface="Times New Roman"/>
              </a:rPr>
              <a:t>— </a:t>
            </a:r>
            <a:r>
              <a:rPr sz="1400" spc="-5" dirty="0">
                <a:latin typeface="Times New Roman"/>
                <a:cs typeface="Times New Roman"/>
              </a:rPr>
              <a:t>Ничего, батюшка, ничего, матушка, </a:t>
            </a:r>
            <a:r>
              <a:rPr sz="1400" dirty="0">
                <a:latin typeface="Times New Roman"/>
                <a:cs typeface="Times New Roman"/>
              </a:rPr>
              <a:t>я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здорова. </a:t>
            </a:r>
            <a:r>
              <a:rPr sz="1400" dirty="0">
                <a:latin typeface="Times New Roman"/>
                <a:cs typeface="Times New Roman"/>
              </a:rPr>
              <a:t>Вот и </a:t>
            </a:r>
            <a:r>
              <a:rPr sz="1400" spc="-5" dirty="0">
                <a:latin typeface="Times New Roman"/>
                <a:cs typeface="Times New Roman"/>
              </a:rPr>
              <a:t>последний снег растаял, зацвели цветы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5" dirty="0">
                <a:latin typeface="Times New Roman"/>
                <a:cs typeface="Times New Roman"/>
              </a:rPr>
              <a:t>лугах, птицы прилетели. 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Снегурочка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день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дня</a:t>
            </a:r>
            <a:r>
              <a:rPr sz="1400" dirty="0">
                <a:latin typeface="Times New Roman"/>
                <a:cs typeface="Times New Roman"/>
              </a:rPr>
              <a:t> все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печальнее,</a:t>
            </a:r>
            <a:r>
              <a:rPr sz="1400" dirty="0">
                <a:latin typeface="Times New Roman"/>
                <a:cs typeface="Times New Roman"/>
              </a:rPr>
              <a:t> все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молчаливее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становится.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</a:t>
            </a:r>
            <a:r>
              <a:rPr sz="1400" dirty="0">
                <a:latin typeface="Times New Roman"/>
                <a:cs typeface="Times New Roman"/>
              </a:rPr>
              <a:t> солнца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прячется.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5" dirty="0">
                <a:latin typeface="Times New Roman"/>
                <a:cs typeface="Times New Roman"/>
              </a:rPr>
              <a:t> бы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ей</a:t>
            </a:r>
            <a:r>
              <a:rPr sz="1400" dirty="0">
                <a:latin typeface="Times New Roman"/>
                <a:cs typeface="Times New Roman"/>
              </a:rPr>
              <a:t> тень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холодок,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 еще лучше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дождичек.</a:t>
            </a:r>
          </a:p>
          <a:p>
            <a:pPr marL="12700" marR="6350" indent="359410" algn="just">
              <a:lnSpc>
                <a:spcPts val="161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Раз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надвинулась</a:t>
            </a:r>
            <a:r>
              <a:rPr sz="1400" dirty="0">
                <a:latin typeface="Times New Roman"/>
                <a:cs typeface="Times New Roman"/>
              </a:rPr>
              <a:t> черная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туча,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посыпался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крупный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град.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Обрадовалась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Снегурочка граду, точно жемчугу перекатному. </a:t>
            </a:r>
            <a:r>
              <a:rPr sz="1400" dirty="0">
                <a:latin typeface="Times New Roman"/>
                <a:cs typeface="Times New Roman"/>
              </a:rPr>
              <a:t>А как </a:t>
            </a:r>
            <a:r>
              <a:rPr sz="1400" spc="-5" dirty="0">
                <a:latin typeface="Times New Roman"/>
                <a:cs typeface="Times New Roman"/>
              </a:rPr>
              <a:t>снова выглянуло солнышко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град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растаял,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Снегурочка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заплакала,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да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горько,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словно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сестра </a:t>
            </a:r>
            <a:r>
              <a:rPr sz="1400" dirty="0">
                <a:latin typeface="Times New Roman"/>
                <a:cs typeface="Times New Roman"/>
              </a:rPr>
              <a:t>по </a:t>
            </a:r>
            <a:r>
              <a:rPr sz="1400" spc="-5" dirty="0">
                <a:latin typeface="Times New Roman"/>
                <a:cs typeface="Times New Roman"/>
              </a:rPr>
              <a:t>родному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брату.</a:t>
            </a:r>
            <a:endParaRPr sz="1400" dirty="0">
              <a:latin typeface="Times New Roman"/>
              <a:cs typeface="Times New Roman"/>
            </a:endParaRPr>
          </a:p>
          <a:p>
            <a:pPr marL="12700" marR="5080" indent="359410" algn="just">
              <a:lnSpc>
                <a:spcPts val="161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весной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лето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пришло.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Собрались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девушки</a:t>
            </a:r>
            <a:r>
              <a:rPr sz="1400" dirty="0">
                <a:latin typeface="Times New Roman"/>
                <a:cs typeface="Times New Roman"/>
              </a:rPr>
              <a:t> на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гулянье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рощу,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зовут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Снегурочку:</a:t>
            </a:r>
            <a:r>
              <a:rPr sz="1400" dirty="0">
                <a:latin typeface="Times New Roman"/>
                <a:cs typeface="Times New Roman"/>
              </a:rPr>
              <a:t> —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Идем</a:t>
            </a:r>
            <a:r>
              <a:rPr sz="1400" dirty="0">
                <a:latin typeface="Times New Roman"/>
                <a:cs typeface="Times New Roman"/>
              </a:rPr>
              <a:t> 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нами,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Снегурочка,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гулять,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песни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петь,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плясать.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 </a:t>
            </a:r>
            <a:r>
              <a:rPr sz="1400" dirty="0">
                <a:latin typeface="Times New Roman"/>
                <a:cs typeface="Times New Roman"/>
              </a:rPr>
              <a:t> хотелось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Снегурочке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лес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идти,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старуха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ее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уговорила: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Поди,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дочка,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повеселись </a:t>
            </a:r>
            <a:r>
              <a:rPr sz="1400" spc="-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5" dirty="0">
                <a:latin typeface="Times New Roman"/>
                <a:cs typeface="Times New Roman"/>
              </a:rPr>
              <a:t>подружками! Пришли девушки </a:t>
            </a:r>
            <a:r>
              <a:rPr sz="1400" dirty="0">
                <a:latin typeface="Times New Roman"/>
                <a:cs typeface="Times New Roman"/>
              </a:rPr>
              <a:t>со </a:t>
            </a:r>
            <a:r>
              <a:rPr sz="1400" spc="-5" dirty="0">
                <a:latin typeface="Times New Roman"/>
                <a:cs typeface="Times New Roman"/>
              </a:rPr>
              <a:t>Снегурочкой </a:t>
            </a:r>
            <a:r>
              <a:rPr sz="1400" dirty="0">
                <a:latin typeface="Times New Roman"/>
                <a:cs typeface="Times New Roman"/>
              </a:rPr>
              <a:t>в лес. </a:t>
            </a:r>
            <a:r>
              <a:rPr sz="1400" spc="-5" dirty="0">
                <a:latin typeface="Times New Roman"/>
                <a:cs typeface="Times New Roman"/>
              </a:rPr>
              <a:t>Стали </a:t>
            </a:r>
            <a:r>
              <a:rPr sz="1400" dirty="0">
                <a:latin typeface="Times New Roman"/>
                <a:cs typeface="Times New Roman"/>
              </a:rPr>
              <a:t>цветы </a:t>
            </a:r>
            <a:r>
              <a:rPr sz="1400" spc="-5" dirty="0">
                <a:latin typeface="Times New Roman"/>
                <a:cs typeface="Times New Roman"/>
              </a:rPr>
              <a:t>собирать, </a:t>
            </a:r>
            <a:r>
              <a:rPr sz="1400" dirty="0">
                <a:latin typeface="Times New Roman"/>
                <a:cs typeface="Times New Roman"/>
              </a:rPr>
              <a:t>венки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плести,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песни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петь,</a:t>
            </a:r>
            <a:r>
              <a:rPr sz="1400" dirty="0">
                <a:latin typeface="Times New Roman"/>
                <a:cs typeface="Times New Roman"/>
              </a:rPr>
              <a:t> хороводы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водить.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Только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одной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Снегурочке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по-прежнему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невесело.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свечерело,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набрали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они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хворосту,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разложили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костер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давай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все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друг</a:t>
            </a:r>
            <a:endParaRPr sz="1400" dirty="0">
              <a:latin typeface="Times New Roman"/>
              <a:cs typeface="Times New Roman"/>
            </a:endParaRPr>
          </a:p>
          <a:p>
            <a:pPr marL="12700" algn="just">
              <a:lnSpc>
                <a:spcPts val="1530"/>
              </a:lnSpc>
            </a:pPr>
            <a:r>
              <a:rPr sz="1400" spc="-5" dirty="0">
                <a:latin typeface="Times New Roman"/>
                <a:cs typeface="Times New Roman"/>
              </a:rPr>
              <a:t>за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дружкой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через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огонь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прыгать.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Позади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всех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Снегурочка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встала.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Побежала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она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</a:p>
          <a:p>
            <a:pPr marL="12700" marR="5080" algn="just">
              <a:lnSpc>
                <a:spcPts val="161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свой </a:t>
            </a:r>
            <a:r>
              <a:rPr sz="1400" spc="-5" dirty="0">
                <a:latin typeface="Times New Roman"/>
                <a:cs typeface="Times New Roman"/>
              </a:rPr>
              <a:t>черед за подружками. Прыгнула </a:t>
            </a:r>
            <a:r>
              <a:rPr sz="1400" dirty="0">
                <a:latin typeface="Times New Roman"/>
                <a:cs typeface="Times New Roman"/>
              </a:rPr>
              <a:t>над огнем и </a:t>
            </a:r>
            <a:r>
              <a:rPr sz="1400" spc="-5" dirty="0">
                <a:latin typeface="Times New Roman"/>
                <a:cs typeface="Times New Roman"/>
              </a:rPr>
              <a:t>вдруг </a:t>
            </a:r>
            <a:r>
              <a:rPr sz="1400" dirty="0">
                <a:latin typeface="Times New Roman"/>
                <a:cs typeface="Times New Roman"/>
              </a:rPr>
              <a:t>растаяла, </a:t>
            </a:r>
            <a:r>
              <a:rPr sz="1400" spc="-5" dirty="0">
                <a:latin typeface="Times New Roman"/>
                <a:cs typeface="Times New Roman"/>
              </a:rPr>
              <a:t>обратилась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белое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облачко. Поднялось облачко высоко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пропало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небе. Только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услышали подружки, </a:t>
            </a:r>
            <a:r>
              <a:rPr sz="1400" dirty="0">
                <a:latin typeface="Times New Roman"/>
                <a:cs typeface="Times New Roman"/>
              </a:rPr>
              <a:t> как </a:t>
            </a:r>
            <a:r>
              <a:rPr sz="1400" spc="-5" dirty="0">
                <a:latin typeface="Times New Roman"/>
                <a:cs typeface="Times New Roman"/>
              </a:rPr>
              <a:t>позади простонало что-то жалобно: «Ау!» Обернулись </a:t>
            </a:r>
            <a:r>
              <a:rPr sz="1400" dirty="0">
                <a:latin typeface="Times New Roman"/>
                <a:cs typeface="Times New Roman"/>
              </a:rPr>
              <a:t>они — а </a:t>
            </a:r>
            <a:r>
              <a:rPr sz="1400" spc="-5" dirty="0">
                <a:latin typeface="Times New Roman"/>
                <a:cs typeface="Times New Roman"/>
              </a:rPr>
              <a:t>Снегурочки нет.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Стали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они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кликать её: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 </a:t>
            </a:r>
            <a:r>
              <a:rPr sz="1400" spc="-10" dirty="0">
                <a:latin typeface="Times New Roman"/>
                <a:cs typeface="Times New Roman"/>
              </a:rPr>
              <a:t>Ау,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ау,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Снегурочка!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Только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эхо</a:t>
            </a:r>
            <a:r>
              <a:rPr sz="1400" dirty="0">
                <a:latin typeface="Times New Roman"/>
                <a:cs typeface="Times New Roman"/>
              </a:rPr>
              <a:t> им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лесу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 err="1">
                <a:latin typeface="Times New Roman"/>
                <a:cs typeface="Times New Roman"/>
              </a:rPr>
              <a:t>откликнулось</a:t>
            </a:r>
            <a:r>
              <a:rPr sz="1400" spc="-5" dirty="0" smtClean="0">
                <a:latin typeface="Times New Roman"/>
                <a:cs typeface="Times New Roman"/>
              </a:rPr>
              <a:t>.</a:t>
            </a:r>
            <a:endParaRPr lang="ru-RU" sz="1400" spc="-5" dirty="0" smtClean="0">
              <a:latin typeface="Times New Roman"/>
              <a:cs typeface="Times New Roman"/>
            </a:endParaRPr>
          </a:p>
          <a:p>
            <a:pPr marL="12700" marR="5080" algn="just">
              <a:lnSpc>
                <a:spcPts val="1610"/>
              </a:lnSpc>
              <a:spcBef>
                <a:spcPts val="75"/>
              </a:spcBef>
            </a:pPr>
            <a:r>
              <a:rPr lang="ru-RU" sz="1400" spc="-5" dirty="0">
                <a:latin typeface="Times New Roman"/>
                <a:cs typeface="Times New Roman"/>
              </a:rPr>
              <a:t>Что произошло со Снегурочкой? Как она появилась? Почему Снегурочка  грустила летом? Чего хотелось девочке? Куда пропала Снегурочка? Почему?</a:t>
            </a:r>
          </a:p>
          <a:p>
            <a:pPr marL="12700" marR="5080" algn="just">
              <a:lnSpc>
                <a:spcPts val="1610"/>
              </a:lnSpc>
              <a:spcBef>
                <a:spcPts val="75"/>
              </a:spcBef>
            </a:pPr>
            <a:endParaRPr lang="ru-RU" sz="1400" spc="-5" dirty="0">
              <a:latin typeface="Times New Roman"/>
              <a:cs typeface="Times New Roman"/>
            </a:endParaRPr>
          </a:p>
          <a:p>
            <a:pPr marL="12700" marR="5080" algn="just">
              <a:lnSpc>
                <a:spcPts val="1610"/>
              </a:lnSpc>
              <a:spcBef>
                <a:spcPts val="75"/>
              </a:spcBef>
            </a:pPr>
            <a:endParaRPr lang="ru-RU" sz="1400" spc="-5" dirty="0" smtClean="0">
              <a:latin typeface="Times New Roman"/>
              <a:cs typeface="Times New Roman"/>
            </a:endParaRPr>
          </a:p>
          <a:p>
            <a:pPr marL="12700" marR="5080" algn="just">
              <a:lnSpc>
                <a:spcPts val="1610"/>
              </a:lnSpc>
              <a:spcBef>
                <a:spcPts val="75"/>
              </a:spcBef>
            </a:pPr>
            <a:endParaRPr lang="ru-RU" sz="1400" spc="-5" dirty="0">
              <a:latin typeface="Times New Roman"/>
              <a:cs typeface="Times New Roman"/>
            </a:endParaRPr>
          </a:p>
          <a:p>
            <a:pPr marL="12700" marR="5080" algn="just">
              <a:lnSpc>
                <a:spcPts val="1610"/>
              </a:lnSpc>
              <a:spcBef>
                <a:spcPts val="75"/>
              </a:spcBef>
            </a:pPr>
            <a:endParaRPr sz="1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150" y="689863"/>
            <a:ext cx="8753349" cy="14619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50"/>
              </a:lnSpc>
              <a:spcBef>
                <a:spcPts val="100"/>
              </a:spcBef>
            </a:pPr>
            <a:r>
              <a:rPr sz="1400" b="1" dirty="0">
                <a:latin typeface="Times New Roman"/>
                <a:cs typeface="Times New Roman"/>
              </a:rPr>
              <a:t>Тема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«Снег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его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свойства».</a:t>
            </a:r>
            <a:endParaRPr sz="1400" dirty="0">
              <a:latin typeface="Times New Roman"/>
              <a:cs typeface="Times New Roman"/>
            </a:endParaRPr>
          </a:p>
          <a:p>
            <a:pPr marL="56515">
              <a:lnSpc>
                <a:spcPts val="1614"/>
              </a:lnSpc>
            </a:pPr>
            <a:r>
              <a:rPr sz="1400" b="1" spc="-5" dirty="0">
                <a:latin typeface="Times New Roman"/>
                <a:cs typeface="Times New Roman"/>
              </a:rPr>
              <a:t>Вид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проекта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исследовательский.</a:t>
            </a:r>
            <a:endParaRPr sz="1400" dirty="0">
              <a:latin typeface="Times New Roman"/>
              <a:cs typeface="Times New Roman"/>
            </a:endParaRPr>
          </a:p>
          <a:p>
            <a:pPr marL="12700" marR="787400" indent="-635">
              <a:lnSpc>
                <a:spcPts val="1610"/>
              </a:lnSpc>
              <a:spcBef>
                <a:spcPts val="80"/>
              </a:spcBef>
            </a:pPr>
            <a:r>
              <a:rPr sz="1400" b="1" spc="-5" dirty="0">
                <a:latin typeface="Times New Roman"/>
                <a:cs typeface="Times New Roman"/>
              </a:rPr>
              <a:t>Продолжительность</a:t>
            </a:r>
            <a:r>
              <a:rPr sz="1400" b="1" spc="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проекта</a:t>
            </a:r>
            <a:r>
              <a:rPr sz="1400" spc="-5" dirty="0">
                <a:latin typeface="Times New Roman"/>
                <a:cs typeface="Times New Roman"/>
              </a:rPr>
              <a:t>: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краткосрочный,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месяц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</a:t>
            </a:r>
            <a:r>
              <a:rPr sz="1400" spc="-5" dirty="0" smtClean="0">
                <a:latin typeface="Times New Roman"/>
                <a:cs typeface="Times New Roman"/>
              </a:rPr>
              <a:t>01.02.202</a:t>
            </a:r>
            <a:r>
              <a:rPr lang="ru-RU" sz="1400" spc="-5" dirty="0" smtClean="0">
                <a:latin typeface="Times New Roman"/>
                <a:cs typeface="Times New Roman"/>
              </a:rPr>
              <a:t>2</a:t>
            </a:r>
            <a:r>
              <a:rPr sz="1400" spc="-5" dirty="0" smtClean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.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 err="1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 smtClean="0">
                <a:latin typeface="Times New Roman"/>
                <a:cs typeface="Times New Roman"/>
              </a:rPr>
              <a:t>28.01.202</a:t>
            </a:r>
            <a:r>
              <a:rPr lang="ru-RU" sz="1400" spc="-5" dirty="0" smtClean="0">
                <a:latin typeface="Times New Roman"/>
                <a:cs typeface="Times New Roman"/>
              </a:rPr>
              <a:t>2</a:t>
            </a:r>
            <a:r>
              <a:rPr sz="1400" spc="-5" dirty="0" smtClean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.)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ts val="1525"/>
              </a:lnSpc>
            </a:pPr>
            <a:r>
              <a:rPr sz="1400" b="1" dirty="0">
                <a:latin typeface="Times New Roman"/>
                <a:cs typeface="Times New Roman"/>
              </a:rPr>
              <a:t>Участники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проекта: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воспитанники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старшей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группы, родители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(законные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ts val="1620"/>
              </a:lnSpc>
            </a:pPr>
            <a:r>
              <a:rPr sz="1400" spc="-5" dirty="0">
                <a:latin typeface="Times New Roman"/>
                <a:cs typeface="Times New Roman"/>
              </a:rPr>
              <a:t>представители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родителей,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 err="1">
                <a:latin typeface="Times New Roman"/>
                <a:cs typeface="Times New Roman"/>
              </a:rPr>
              <a:t>воспитатели</a:t>
            </a:r>
            <a:r>
              <a:rPr sz="1400" spc="-5" dirty="0" smtClean="0">
                <a:latin typeface="Times New Roman"/>
                <a:cs typeface="Times New Roman"/>
              </a:rPr>
              <a:t>).</a:t>
            </a:r>
          </a:p>
          <a:p>
            <a:pPr marL="2425065">
              <a:lnSpc>
                <a:spcPts val="1614"/>
              </a:lnSpc>
            </a:pPr>
            <a:r>
              <a:rPr sz="1400" b="1" spc="-5" dirty="0" err="1" smtClean="0">
                <a:latin typeface="Times New Roman"/>
                <a:cs typeface="Times New Roman"/>
              </a:rPr>
              <a:t>Актуальность</a:t>
            </a:r>
            <a:r>
              <a:rPr sz="1400" b="1" spc="-25" dirty="0" smtClean="0">
                <a:latin typeface="Times New Roman"/>
                <a:cs typeface="Times New Roman"/>
              </a:rPr>
              <a:t> </a:t>
            </a:r>
            <a:r>
              <a:rPr sz="1400" b="1" spc="-5" dirty="0" err="1" smtClean="0">
                <a:latin typeface="Times New Roman"/>
                <a:cs typeface="Times New Roman"/>
              </a:rPr>
              <a:t>проекта</a:t>
            </a:r>
            <a:endParaRPr sz="1400" dirty="0" smtClean="0">
              <a:latin typeface="Times New Roman"/>
              <a:cs typeface="Times New Roman"/>
            </a:endParaRPr>
          </a:p>
          <a:p>
            <a:pPr marL="515620">
              <a:lnSpc>
                <a:spcPts val="1639"/>
              </a:lnSpc>
            </a:pPr>
            <a:r>
              <a:rPr sz="1400" spc="-5" dirty="0" err="1" smtClean="0">
                <a:latin typeface="Times New Roman"/>
                <a:cs typeface="Times New Roman"/>
              </a:rPr>
              <a:t>Современные</a:t>
            </a:r>
            <a:r>
              <a:rPr sz="1400" spc="160" dirty="0" smtClean="0">
                <a:latin typeface="Times New Roman"/>
                <a:cs typeface="Times New Roman"/>
              </a:rPr>
              <a:t> </a:t>
            </a:r>
            <a:r>
              <a:rPr sz="1400" spc="-5" dirty="0" err="1" smtClean="0">
                <a:latin typeface="Times New Roman"/>
                <a:cs typeface="Times New Roman"/>
              </a:rPr>
              <a:t>изменения</a:t>
            </a:r>
            <a:r>
              <a:rPr sz="1400" spc="165" dirty="0" smtClean="0">
                <a:latin typeface="Times New Roman"/>
                <a:cs typeface="Times New Roman"/>
              </a:rPr>
              <a:t> </a:t>
            </a:r>
            <a:r>
              <a:rPr sz="1400" dirty="0" smtClean="0">
                <a:latin typeface="Times New Roman"/>
                <a:cs typeface="Times New Roman"/>
              </a:rPr>
              <a:t>в</a:t>
            </a:r>
            <a:r>
              <a:rPr sz="1400" spc="160" dirty="0" smtClean="0">
                <a:latin typeface="Times New Roman"/>
                <a:cs typeface="Times New Roman"/>
              </a:rPr>
              <a:t> </a:t>
            </a:r>
            <a:r>
              <a:rPr sz="1400" spc="-5" dirty="0" err="1" smtClean="0">
                <a:latin typeface="Times New Roman"/>
                <a:cs typeface="Times New Roman"/>
              </a:rPr>
              <a:t>системе</a:t>
            </a:r>
            <a:r>
              <a:rPr sz="1400" spc="160" dirty="0" smtClean="0">
                <a:latin typeface="Times New Roman"/>
                <a:cs typeface="Times New Roman"/>
              </a:rPr>
              <a:t> </a:t>
            </a:r>
            <a:r>
              <a:rPr sz="1400" spc="-5" dirty="0" err="1" smtClean="0">
                <a:latin typeface="Times New Roman"/>
                <a:cs typeface="Times New Roman"/>
              </a:rPr>
              <a:t>образования</a:t>
            </a:r>
            <a:r>
              <a:rPr sz="1400" spc="150" dirty="0" smtClean="0">
                <a:latin typeface="Times New Roman"/>
                <a:cs typeface="Times New Roman"/>
              </a:rPr>
              <a:t> </a:t>
            </a:r>
            <a:r>
              <a:rPr sz="1400" spc="-5" dirty="0" err="1" smtClean="0">
                <a:latin typeface="Times New Roman"/>
                <a:cs typeface="Times New Roman"/>
              </a:rPr>
              <a:t>направлены</a:t>
            </a:r>
            <a:r>
              <a:rPr sz="1400" spc="165" dirty="0" smtClean="0">
                <a:latin typeface="Times New Roman"/>
                <a:cs typeface="Times New Roman"/>
              </a:rPr>
              <a:t> </a:t>
            </a:r>
            <a:r>
              <a:rPr sz="1400" dirty="0" err="1" smtClean="0">
                <a:latin typeface="Times New Roman"/>
                <a:cs typeface="Times New Roman"/>
              </a:rPr>
              <a:t>на</a:t>
            </a:r>
            <a:r>
              <a:rPr sz="1400" spc="160" dirty="0" smtClean="0">
                <a:latin typeface="Times New Roman"/>
                <a:cs typeface="Times New Roman"/>
              </a:rPr>
              <a:t> </a:t>
            </a:r>
            <a:r>
              <a:rPr sz="1400" spc="-5" dirty="0" err="1" smtClean="0">
                <a:latin typeface="Times New Roman"/>
                <a:cs typeface="Times New Roman"/>
              </a:rPr>
              <a:t>изменение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8243" y="2326586"/>
            <a:ext cx="47872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53795" algn="l"/>
                <a:tab pos="2381885" algn="l"/>
                <a:tab pos="3743325" algn="l"/>
              </a:tabLst>
            </a:pPr>
            <a:r>
              <a:rPr sz="1400" spc="-5" dirty="0" err="1" smtClean="0">
                <a:latin typeface="Times New Roman"/>
                <a:cs typeface="Times New Roman"/>
              </a:rPr>
              <a:t>содержания</a:t>
            </a:r>
            <a:r>
              <a:rPr sz="1400" spc="-5" dirty="0">
                <a:latin typeface="Times New Roman"/>
                <a:cs typeface="Times New Roman"/>
              </a:rPr>
              <a:t>	образования,	использование	эффективных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8243" y="2530749"/>
            <a:ext cx="46710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технологий,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форм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работы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детьми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дошкольного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возраста.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08829" y="2326586"/>
            <a:ext cx="1527175" cy="44386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200660">
              <a:lnSpc>
                <a:spcPts val="1610"/>
              </a:lnSpc>
              <a:spcBef>
                <a:spcPts val="215"/>
              </a:spcBef>
            </a:pP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х  </a:t>
            </a:r>
            <a:r>
              <a:rPr sz="1400" spc="-5" dirty="0">
                <a:latin typeface="Times New Roman"/>
                <a:cs typeface="Times New Roman"/>
              </a:rPr>
              <a:t>Приоритетная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роль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8243" y="2734911"/>
            <a:ext cx="6328410" cy="248856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6985" algn="just">
              <a:lnSpc>
                <a:spcPts val="1610"/>
              </a:lnSpc>
              <a:spcBef>
                <a:spcPts val="215"/>
              </a:spcBef>
            </a:pPr>
            <a:r>
              <a:rPr sz="1400" spc="-5" dirty="0">
                <a:latin typeface="Times New Roman"/>
                <a:cs typeface="Times New Roman"/>
              </a:rPr>
              <a:t>отводится</a:t>
            </a:r>
            <a:r>
              <a:rPr sz="1400" dirty="0">
                <a:latin typeface="Times New Roman"/>
                <a:cs typeface="Times New Roman"/>
              </a:rPr>
              <a:t> не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столько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знаниям,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умениям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навыкам,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полученным</a:t>
            </a:r>
            <a:r>
              <a:rPr sz="1400" dirty="0">
                <a:latin typeface="Times New Roman"/>
                <a:cs typeface="Times New Roman"/>
              </a:rPr>
              <a:t> и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сформированным </a:t>
            </a:r>
            <a:r>
              <a:rPr sz="1400" dirty="0">
                <a:latin typeface="Times New Roman"/>
                <a:cs typeface="Times New Roman"/>
              </a:rPr>
              <a:t>у </a:t>
            </a:r>
            <a:r>
              <a:rPr sz="1400" spc="-5" dirty="0">
                <a:latin typeface="Times New Roman"/>
                <a:cs typeface="Times New Roman"/>
              </a:rPr>
              <a:t>ребенка </a:t>
            </a:r>
            <a:r>
              <a:rPr sz="1400" dirty="0">
                <a:latin typeface="Times New Roman"/>
                <a:cs typeface="Times New Roman"/>
              </a:rPr>
              <a:t>в ходе его </a:t>
            </a:r>
            <a:r>
              <a:rPr sz="1400" spc="-5" dirty="0">
                <a:latin typeface="Times New Roman"/>
                <a:cs typeface="Times New Roman"/>
              </a:rPr>
              <a:t>обучения, 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-5" dirty="0">
                <a:latin typeface="Times New Roman"/>
                <a:cs typeface="Times New Roman"/>
              </a:rPr>
              <a:t>сколько умению использовать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данные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знания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своей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жизни.</a:t>
            </a:r>
            <a:endParaRPr sz="1400">
              <a:latin typeface="Times New Roman"/>
              <a:cs typeface="Times New Roman"/>
            </a:endParaRPr>
          </a:p>
          <a:p>
            <a:pPr marL="12700" marR="5080" indent="502284" algn="just">
              <a:lnSpc>
                <a:spcPts val="1610"/>
              </a:lnSpc>
              <a:spcBef>
                <a:spcPts val="5"/>
              </a:spcBef>
            </a:pPr>
            <a:r>
              <a:rPr sz="1400" spc="-5" dirty="0">
                <a:latin typeface="Times New Roman"/>
                <a:cs typeface="Times New Roman"/>
              </a:rPr>
              <a:t>Дошкольный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период</a:t>
            </a:r>
            <a:r>
              <a:rPr sz="1400" dirty="0">
                <a:latin typeface="Times New Roman"/>
                <a:cs typeface="Times New Roman"/>
              </a:rPr>
              <a:t> -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это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период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ярких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впечатлений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ребенка.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Ребенок </a:t>
            </a:r>
            <a:r>
              <a:rPr sz="1400" dirty="0">
                <a:latin typeface="Times New Roman"/>
                <a:cs typeface="Times New Roman"/>
              </a:rPr>
              <a:t> познает </a:t>
            </a:r>
            <a:r>
              <a:rPr sz="1400" spc="-5" dirty="0">
                <a:latin typeface="Times New Roman"/>
                <a:cs typeface="Times New Roman"/>
              </a:rPr>
              <a:t>окружающий мир, многообразие </a:t>
            </a:r>
            <a:r>
              <a:rPr sz="1400" dirty="0">
                <a:latin typeface="Times New Roman"/>
                <a:cs typeface="Times New Roman"/>
              </a:rPr>
              <a:t>его </a:t>
            </a:r>
            <a:r>
              <a:rPr sz="1400" spc="-5" dirty="0">
                <a:latin typeface="Times New Roman"/>
                <a:cs typeface="Times New Roman"/>
              </a:rPr>
              <a:t>предметов, </a:t>
            </a:r>
            <a:r>
              <a:rPr sz="1400" dirty="0">
                <a:latin typeface="Times New Roman"/>
                <a:cs typeface="Times New Roman"/>
              </a:rPr>
              <a:t>объектов и </a:t>
            </a:r>
            <a:r>
              <a:rPr sz="1400" spc="-5" dirty="0">
                <a:latin typeface="Times New Roman"/>
                <a:cs typeface="Times New Roman"/>
              </a:rPr>
              <a:t>явлений. Чем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ярче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впечатления,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эмоции,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устойчивее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знания,</a:t>
            </a:r>
            <a:r>
              <a:rPr sz="1400" dirty="0">
                <a:latin typeface="Times New Roman"/>
                <a:cs typeface="Times New Roman"/>
              </a:rPr>
              <a:t> тем </a:t>
            </a:r>
            <a:r>
              <a:rPr sz="1400" spc="-5" dirty="0">
                <a:latin typeface="Times New Roman"/>
                <a:cs typeface="Times New Roman"/>
              </a:rPr>
              <a:t>лучше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применяет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их</a:t>
            </a:r>
            <a:r>
              <a:rPr sz="1400" dirty="0">
                <a:latin typeface="Times New Roman"/>
                <a:cs typeface="Times New Roman"/>
              </a:rPr>
              <a:t> в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жизни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решении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различных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нестандартных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задач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ситуаций.</a:t>
            </a:r>
            <a:endParaRPr sz="1400">
              <a:latin typeface="Times New Roman"/>
              <a:cs typeface="Times New Roman"/>
            </a:endParaRPr>
          </a:p>
          <a:p>
            <a:pPr marL="515620" algn="just">
              <a:lnSpc>
                <a:spcPts val="1520"/>
              </a:lnSpc>
            </a:pPr>
            <a:r>
              <a:rPr sz="1400" spc="-5" dirty="0">
                <a:latin typeface="Times New Roman"/>
                <a:cs typeface="Times New Roman"/>
              </a:rPr>
              <a:t>Неоценимая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роль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этом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принадлежит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природе,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она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является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главным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900"/>
              </a:lnSpc>
              <a:spcBef>
                <a:spcPts val="35"/>
              </a:spcBef>
            </a:pPr>
            <a:r>
              <a:rPr sz="1400" spc="-5" dirty="0">
                <a:latin typeface="Times New Roman"/>
                <a:cs typeface="Times New Roman"/>
              </a:rPr>
              <a:t>источником его представлений. Природные объекты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явления -это кладезь ярких,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незабываемых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интересных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впечатлений,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способствующих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развитию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познавательной активности </a:t>
            </a:r>
            <a:r>
              <a:rPr sz="1400" dirty="0">
                <a:latin typeface="Times New Roman"/>
                <a:cs typeface="Times New Roman"/>
              </a:rPr>
              <a:t>у </a:t>
            </a:r>
            <a:r>
              <a:rPr sz="1400" spc="-5" dirty="0">
                <a:latin typeface="Times New Roman"/>
                <a:cs typeface="Times New Roman"/>
              </a:rPr>
              <a:t>дошкольников.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5" dirty="0">
                <a:latin typeface="Times New Roman"/>
                <a:cs typeface="Times New Roman"/>
              </a:rPr>
              <a:t>природными объекта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явлениями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представляется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уникальная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возможность проводить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опыты 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эксперименты.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91882" y="5188073"/>
            <a:ext cx="50438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76225" algn="l"/>
                <a:tab pos="1920239" algn="l"/>
                <a:tab pos="3095625" algn="l"/>
                <a:tab pos="3447415" algn="l"/>
                <a:tab pos="3863340" algn="l"/>
                <a:tab pos="4547235" algn="l"/>
              </a:tabLst>
            </a:pPr>
            <a:r>
              <a:rPr sz="1400" dirty="0">
                <a:latin typeface="Times New Roman"/>
                <a:cs typeface="Times New Roman"/>
              </a:rPr>
              <a:t>–	</a:t>
            </a:r>
            <a:r>
              <a:rPr sz="1400" spc="-5" dirty="0">
                <a:latin typeface="Times New Roman"/>
                <a:cs typeface="Times New Roman"/>
              </a:rPr>
              <a:t>э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ная	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ея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ь	—	</a:t>
            </a:r>
            <a:r>
              <a:rPr sz="1400" spc="-5" dirty="0">
                <a:latin typeface="Times New Roman"/>
                <a:cs typeface="Times New Roman"/>
              </a:rPr>
              <a:t>эт</a:t>
            </a:r>
            <a:r>
              <a:rPr sz="1400" dirty="0">
                <a:latin typeface="Times New Roman"/>
                <a:cs typeface="Times New Roman"/>
              </a:rPr>
              <a:t>о	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об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я	</a:t>
            </a:r>
            <a:r>
              <a:rPr sz="1400" spc="-10" dirty="0">
                <a:latin typeface="Times New Roman"/>
                <a:cs typeface="Times New Roman"/>
              </a:rPr>
              <a:t>фо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а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59787" y="5392235"/>
            <a:ext cx="50761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93750" algn="l"/>
                <a:tab pos="1159510" algn="l"/>
                <a:tab pos="2365375" algn="l"/>
                <a:tab pos="3355975" algn="l"/>
                <a:tab pos="4210685" algn="l"/>
                <a:tab pos="4889500" algn="l"/>
              </a:tabLst>
            </a:pP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ая	не	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дп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агает	п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	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	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тв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	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8600" y="5188073"/>
            <a:ext cx="1134110" cy="64770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502920" algn="just">
              <a:lnSpc>
                <a:spcPts val="1610"/>
              </a:lnSpc>
              <a:spcBef>
                <a:spcPts val="215"/>
              </a:spcBef>
            </a:pP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пы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5" dirty="0">
                <a:latin typeface="Times New Roman"/>
                <a:cs typeface="Times New Roman"/>
              </a:rPr>
              <a:t>деятельности,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поставленный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32377" y="5596398"/>
            <a:ext cx="51022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82625" algn="l"/>
                <a:tab pos="1229995" algn="l"/>
                <a:tab pos="1470660" algn="l"/>
                <a:tab pos="2160905" algn="l"/>
                <a:tab pos="2753995" algn="l"/>
                <a:tab pos="3409315" algn="l"/>
                <a:tab pos="4260850" algn="l"/>
                <a:tab pos="4809490" algn="l"/>
              </a:tabLst>
            </a:pP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оп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	</a:t>
            </a:r>
            <a:r>
              <a:rPr sz="1400" spc="-5" dirty="0">
                <a:latin typeface="Times New Roman"/>
                <a:cs typeface="Times New Roman"/>
              </a:rPr>
              <a:t>з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есь	и	се</a:t>
            </a:r>
            <a:r>
              <a:rPr sz="1400" spc="-10" dirty="0">
                <a:latin typeface="Times New Roman"/>
                <a:cs typeface="Times New Roman"/>
              </a:rPr>
              <a:t>йч</a:t>
            </a:r>
            <a:r>
              <a:rPr sz="1400" dirty="0">
                <a:latin typeface="Times New Roman"/>
                <a:cs typeface="Times New Roman"/>
              </a:rPr>
              <a:t>ас.	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тв</a:t>
            </a:r>
            <a:r>
              <a:rPr sz="1400" dirty="0">
                <a:latin typeface="Times New Roman"/>
                <a:cs typeface="Times New Roman"/>
              </a:rPr>
              <a:t>ет	</a:t>
            </a:r>
            <a:r>
              <a:rPr sz="1400" spc="-5" dirty="0">
                <a:latin typeface="Times New Roman"/>
                <a:cs typeface="Times New Roman"/>
              </a:rPr>
              <a:t>м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но	п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чи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ь	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ш</a:t>
            </a:r>
            <a:r>
              <a:rPr sz="1400" dirty="0">
                <a:latin typeface="Times New Roman"/>
                <a:cs typeface="Times New Roman"/>
              </a:rPr>
              <a:t>ь	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8421" y="5800561"/>
            <a:ext cx="6327140" cy="105791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algn="just">
              <a:lnSpc>
                <a:spcPct val="95900"/>
              </a:lnSpc>
              <a:spcBef>
                <a:spcPts val="170"/>
              </a:spcBef>
            </a:pPr>
            <a:r>
              <a:rPr sz="1400" spc="-5" dirty="0">
                <a:latin typeface="Times New Roman"/>
                <a:cs typeface="Times New Roman"/>
              </a:rPr>
              <a:t>непосредственном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участии</a:t>
            </a:r>
            <a:r>
              <a:rPr sz="1400" dirty="0">
                <a:latin typeface="Times New Roman"/>
                <a:cs typeface="Times New Roman"/>
              </a:rPr>
              <a:t> самого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ребенка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выполнении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определенных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практических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действий,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ходе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которых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будет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получен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ответ.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Такая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деятельность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играет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важную</a:t>
            </a:r>
            <a:r>
              <a:rPr sz="1400" dirty="0">
                <a:latin typeface="Times New Roman"/>
                <a:cs typeface="Times New Roman"/>
              </a:rPr>
              <a:t> роль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развитии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ребенка,</a:t>
            </a:r>
            <a:r>
              <a:rPr sz="1400" dirty="0">
                <a:latin typeface="Times New Roman"/>
                <a:cs typeface="Times New Roman"/>
              </a:rPr>
              <a:t> так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развивает</a:t>
            </a:r>
            <a:r>
              <a:rPr sz="1400" dirty="0">
                <a:latin typeface="Times New Roman"/>
                <a:cs typeface="Times New Roman"/>
              </a:rPr>
              <a:t> у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дошкольника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познавательные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процессы,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учит</a:t>
            </a:r>
            <a:r>
              <a:rPr sz="1400" dirty="0">
                <a:latin typeface="Times New Roman"/>
                <a:cs typeface="Times New Roman"/>
              </a:rPr>
              <a:t> решать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задачи,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нестандартно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мыслить,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делать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выводы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умозаключения,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проявлять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инициативу.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Работа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08421" y="6822979"/>
            <a:ext cx="4064635" cy="44386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1610"/>
              </a:lnSpc>
              <a:spcBef>
                <a:spcPts val="215"/>
              </a:spcBef>
              <a:tabLst>
                <a:tab pos="1016635" algn="l"/>
                <a:tab pos="1515110" algn="l"/>
                <a:tab pos="2086610" algn="l"/>
                <a:tab pos="3679190" algn="l"/>
              </a:tabLst>
            </a:pPr>
            <a:r>
              <a:rPr sz="1400" spc="-5" dirty="0">
                <a:latin typeface="Times New Roman"/>
                <a:cs typeface="Times New Roman"/>
              </a:rPr>
              <a:t>коллективе	учит	детей	взаимодействовать	друг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проблемы,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обсуждать,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высказывать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мнение,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65848" y="6822979"/>
            <a:ext cx="2170430" cy="44386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8415" marR="5080" indent="-6350">
              <a:lnSpc>
                <a:spcPts val="1610"/>
              </a:lnSpc>
              <a:spcBef>
                <a:spcPts val="215"/>
              </a:spcBef>
              <a:tabLst>
                <a:tab pos="239395" algn="l"/>
                <a:tab pos="975360" algn="l"/>
                <a:tab pos="1667510" algn="l"/>
              </a:tabLst>
            </a:pPr>
            <a:r>
              <a:rPr sz="1400" dirty="0">
                <a:latin typeface="Times New Roman"/>
                <a:cs typeface="Times New Roman"/>
              </a:rPr>
              <a:t>с	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,	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ш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ь	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spc="-5" dirty="0">
                <a:latin typeface="Times New Roman"/>
                <a:cs typeface="Times New Roman"/>
              </a:rPr>
              <a:t>щ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  </a:t>
            </a:r>
            <a:r>
              <a:rPr sz="1400" spc="-5" dirty="0">
                <a:latin typeface="Times New Roman"/>
                <a:cs typeface="Times New Roman"/>
              </a:rPr>
              <a:t>предлагать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пути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решения.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8421" y="7231304"/>
            <a:ext cx="410781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80185" algn="l"/>
                <a:tab pos="1781810" algn="l"/>
                <a:tab pos="2974975" algn="l"/>
                <a:tab pos="3999229" algn="l"/>
              </a:tabLst>
            </a:pPr>
            <a:r>
              <a:rPr sz="1400" spc="-5" dirty="0">
                <a:latin typeface="Times New Roman"/>
                <a:cs typeface="Times New Roman"/>
              </a:rPr>
              <a:t>Вз</a:t>
            </a:r>
            <a:r>
              <a:rPr sz="1400" dirty="0">
                <a:latin typeface="Times New Roman"/>
                <a:cs typeface="Times New Roman"/>
              </a:rPr>
              <a:t>аи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ейс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ие	с	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ны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	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ъ</a:t>
            </a:r>
            <a:r>
              <a:rPr sz="1400" dirty="0">
                <a:latin typeface="Times New Roman"/>
                <a:cs typeface="Times New Roman"/>
              </a:rPr>
              <a:t>ек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	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015196" y="7231304"/>
            <a:ext cx="20205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48385" algn="l"/>
              </a:tabLst>
            </a:pPr>
            <a:r>
              <a:rPr sz="1400" spc="-5" dirty="0">
                <a:latin typeface="Times New Roman"/>
                <a:cs typeface="Times New Roman"/>
              </a:rPr>
              <a:t>явлениями	воспитывает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8243" y="7437072"/>
            <a:ext cx="6328410" cy="2487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1645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любознательность,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интерес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любовь</a:t>
            </a:r>
            <a:r>
              <a:rPr sz="1400" dirty="0">
                <a:latin typeface="Times New Roman"/>
                <a:cs typeface="Times New Roman"/>
              </a:rPr>
              <a:t> 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природе.</a:t>
            </a:r>
            <a:endParaRPr sz="1400">
              <a:latin typeface="Times New Roman"/>
              <a:cs typeface="Times New Roman"/>
            </a:endParaRPr>
          </a:p>
          <a:p>
            <a:pPr marL="12700" marR="5080" indent="502920" algn="just">
              <a:lnSpc>
                <a:spcPct val="95800"/>
              </a:lnSpc>
              <a:spcBef>
                <a:spcPts val="35"/>
              </a:spcBef>
            </a:pPr>
            <a:r>
              <a:rPr sz="1400" spc="-5" dirty="0">
                <a:latin typeface="Times New Roman"/>
                <a:cs typeface="Times New Roman"/>
              </a:rPr>
              <a:t>Ежедневно </a:t>
            </a:r>
            <a:r>
              <a:rPr sz="1400" dirty="0">
                <a:latin typeface="Times New Roman"/>
                <a:cs typeface="Times New Roman"/>
              </a:rPr>
              <a:t>ребенок </a:t>
            </a:r>
            <a:r>
              <a:rPr sz="1400" spc="-5" dirty="0">
                <a:latin typeface="Times New Roman"/>
                <a:cs typeface="Times New Roman"/>
              </a:rPr>
              <a:t>сталкивается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5" dirty="0">
                <a:latin typeface="Times New Roman"/>
                <a:cs typeface="Times New Roman"/>
              </a:rPr>
              <a:t>разными объектами природы, но самым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распространённым </a:t>
            </a:r>
            <a:r>
              <a:rPr sz="1400" dirty="0">
                <a:latin typeface="Times New Roman"/>
                <a:cs typeface="Times New Roman"/>
              </a:rPr>
              <a:t>для </a:t>
            </a:r>
            <a:r>
              <a:rPr sz="1400" spc="-5" dirty="0">
                <a:latin typeface="Times New Roman"/>
                <a:cs typeface="Times New Roman"/>
              </a:rPr>
              <a:t>нашего города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округа </a:t>
            </a:r>
            <a:r>
              <a:rPr sz="1400" dirty="0">
                <a:latin typeface="Times New Roman"/>
                <a:cs typeface="Times New Roman"/>
              </a:rPr>
              <a:t>является </a:t>
            </a:r>
            <a:r>
              <a:rPr sz="1400" spc="-5" dirty="0">
                <a:latin typeface="Times New Roman"/>
                <a:cs typeface="Times New Roman"/>
              </a:rPr>
              <a:t>снег. Самым длинным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сезонным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периодом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ХМАО-Югры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является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зима.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Обилие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вызывает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только </a:t>
            </a:r>
            <a:r>
              <a:rPr sz="1400" spc="-5" dirty="0">
                <a:latin typeface="Times New Roman"/>
                <a:cs typeface="Times New Roman"/>
              </a:rPr>
              <a:t>большую </a:t>
            </a:r>
            <a:r>
              <a:rPr sz="1400" dirty="0">
                <a:latin typeface="Times New Roman"/>
                <a:cs typeface="Times New Roman"/>
              </a:rPr>
              <a:t>радость у детей, но и вызывает </a:t>
            </a:r>
            <a:r>
              <a:rPr sz="1400" spc="-5" dirty="0">
                <a:latin typeface="Times New Roman"/>
                <a:cs typeface="Times New Roman"/>
              </a:rPr>
              <a:t>интерес </a:t>
            </a:r>
            <a:r>
              <a:rPr sz="1400" dirty="0">
                <a:latin typeface="Times New Roman"/>
                <a:cs typeface="Times New Roman"/>
              </a:rPr>
              <a:t>к его </a:t>
            </a:r>
            <a:r>
              <a:rPr sz="1400" spc="-5" dirty="0">
                <a:latin typeface="Times New Roman"/>
                <a:cs typeface="Times New Roman"/>
              </a:rPr>
              <a:t>свойствам. Поэтому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основополагающим </a:t>
            </a:r>
            <a:r>
              <a:rPr sz="1400" dirty="0">
                <a:latin typeface="Times New Roman"/>
                <a:cs typeface="Times New Roman"/>
              </a:rPr>
              <a:t>вопросом в </a:t>
            </a:r>
            <a:r>
              <a:rPr sz="1400" spc="-5" dirty="0">
                <a:latin typeface="Times New Roman"/>
                <a:cs typeface="Times New Roman"/>
              </a:rPr>
              <a:t>рамках нашего проекта будет вопрос: «Какими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свойствами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обладает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снег?».</a:t>
            </a:r>
            <a:endParaRPr sz="1400">
              <a:latin typeface="Times New Roman"/>
              <a:cs typeface="Times New Roman"/>
            </a:endParaRPr>
          </a:p>
          <a:p>
            <a:pPr marL="12700" marR="5080" indent="502920" algn="just">
              <a:lnSpc>
                <a:spcPts val="1610"/>
              </a:lnSpc>
              <a:spcBef>
                <a:spcPts val="40"/>
              </a:spcBef>
            </a:pPr>
            <a:r>
              <a:rPr sz="1400" spc="-5" dirty="0">
                <a:latin typeface="Times New Roman"/>
                <a:cs typeface="Times New Roman"/>
              </a:rPr>
              <a:t>Ответ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5" dirty="0">
                <a:latin typeface="Times New Roman"/>
                <a:cs typeface="Times New Roman"/>
              </a:rPr>
              <a:t>поставленный вопрос позволит узнать дошкольникам, </a:t>
            </a:r>
            <a:r>
              <a:rPr sz="1400" dirty="0">
                <a:latin typeface="Times New Roman"/>
                <a:cs typeface="Times New Roman"/>
              </a:rPr>
              <a:t>что </a:t>
            </a:r>
            <a:r>
              <a:rPr sz="1400" spc="-5" dirty="0">
                <a:latin typeface="Times New Roman"/>
                <a:cs typeface="Times New Roman"/>
              </a:rPr>
              <a:t>такое </a:t>
            </a:r>
            <a:r>
              <a:rPr sz="1400" dirty="0">
                <a:latin typeface="Times New Roman"/>
                <a:cs typeface="Times New Roman"/>
              </a:rPr>
              <a:t> снег, как он </a:t>
            </a:r>
            <a:r>
              <a:rPr sz="1400" spc="-5" dirty="0">
                <a:latin typeface="Times New Roman"/>
                <a:cs typeface="Times New Roman"/>
              </a:rPr>
              <a:t>образуется, </a:t>
            </a:r>
            <a:r>
              <a:rPr sz="1400" dirty="0">
                <a:latin typeface="Times New Roman"/>
                <a:cs typeface="Times New Roman"/>
              </a:rPr>
              <a:t>что </a:t>
            </a:r>
            <a:r>
              <a:rPr sz="1400" spc="-5" dirty="0">
                <a:latin typeface="Times New Roman"/>
                <a:cs typeface="Times New Roman"/>
              </a:rPr>
              <a:t>происходи </a:t>
            </a:r>
            <a:r>
              <a:rPr sz="1400" dirty="0">
                <a:latin typeface="Times New Roman"/>
                <a:cs typeface="Times New Roman"/>
              </a:rPr>
              <a:t>с ним </a:t>
            </a:r>
            <a:r>
              <a:rPr sz="1400" spc="-5" dirty="0">
                <a:latin typeface="Times New Roman"/>
                <a:cs typeface="Times New Roman"/>
              </a:rPr>
              <a:t>при разных температурных условиях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многое другое, что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свою очередь, будет способствовать удовлетворению детей 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умственном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познании,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эмоциональному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интеллектуальному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развитию.</a:t>
            </a:r>
            <a:endParaRPr sz="1400">
              <a:latin typeface="Times New Roman"/>
              <a:cs typeface="Times New Roman"/>
            </a:endParaRPr>
          </a:p>
          <a:p>
            <a:pPr marL="515620" algn="just">
              <a:lnSpc>
                <a:spcPts val="1560"/>
              </a:lnSpc>
            </a:pP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результате</a:t>
            </a:r>
            <a:r>
              <a:rPr sz="1400" dirty="0">
                <a:latin typeface="Times New Roman"/>
                <a:cs typeface="Times New Roman"/>
              </a:rPr>
              <a:t> работы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проекту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будет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получен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продукт: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696" y="702056"/>
            <a:ext cx="6327775" cy="2936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4984" indent="-274955">
              <a:lnSpc>
                <a:spcPct val="100000"/>
              </a:lnSpc>
              <a:spcBef>
                <a:spcPts val="100"/>
              </a:spcBef>
              <a:buFont typeface="Symbol"/>
              <a:buChar char=""/>
              <a:tabLst>
                <a:tab pos="514984" algn="l"/>
                <a:tab pos="515620" algn="l"/>
              </a:tabLst>
            </a:pPr>
            <a:r>
              <a:rPr sz="1400" spc="-5" dirty="0">
                <a:latin typeface="Times New Roman"/>
                <a:cs typeface="Times New Roman"/>
              </a:rPr>
              <a:t>Будет оформлена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стенгазета «Свойства</a:t>
            </a:r>
            <a:r>
              <a:rPr sz="1400" dirty="0">
                <a:latin typeface="Times New Roman"/>
                <a:cs typeface="Times New Roman"/>
              </a:rPr>
              <a:t> снега».</a:t>
            </a:r>
            <a:endParaRPr sz="1400">
              <a:latin typeface="Times New Roman"/>
              <a:cs typeface="Times New Roman"/>
            </a:endParaRPr>
          </a:p>
          <a:p>
            <a:pPr marL="514984" indent="-274955">
              <a:lnSpc>
                <a:spcPct val="100000"/>
              </a:lnSpc>
              <a:spcBef>
                <a:spcPts val="40"/>
              </a:spcBef>
              <a:buFont typeface="Symbol"/>
              <a:buChar char=""/>
              <a:tabLst>
                <a:tab pos="514984" algn="l"/>
                <a:tab pos="515620" algn="l"/>
              </a:tabLst>
            </a:pPr>
            <a:r>
              <a:rPr sz="1400" spc="-5" dirty="0">
                <a:latin typeface="Times New Roman"/>
                <a:cs typeface="Times New Roman"/>
              </a:rPr>
              <a:t>Оформление лэп-бука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«Что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знаем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 снеге?».</a:t>
            </a:r>
            <a:endParaRPr sz="1400">
              <a:latin typeface="Times New Roman"/>
              <a:cs typeface="Times New Roman"/>
            </a:endParaRPr>
          </a:p>
          <a:p>
            <a:pPr marL="514984" indent="-274955">
              <a:lnSpc>
                <a:spcPct val="100000"/>
              </a:lnSpc>
              <a:spcBef>
                <a:spcPts val="35"/>
              </a:spcBef>
              <a:buFont typeface="Symbol"/>
              <a:buChar char=""/>
              <a:tabLst>
                <a:tab pos="514984" algn="l"/>
                <a:tab pos="515620" algn="l"/>
              </a:tabLst>
            </a:pPr>
            <a:r>
              <a:rPr sz="1400" spc="-5" dirty="0">
                <a:latin typeface="Times New Roman"/>
                <a:cs typeface="Times New Roman"/>
              </a:rPr>
              <a:t>Организация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фотовыставки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«Юные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исследователи!».</a:t>
            </a:r>
            <a:endParaRPr sz="1400">
              <a:latin typeface="Times New Roman"/>
              <a:cs typeface="Times New Roman"/>
            </a:endParaRPr>
          </a:p>
          <a:p>
            <a:pPr marL="514984" indent="-274955">
              <a:lnSpc>
                <a:spcPts val="1650"/>
              </a:lnSpc>
              <a:spcBef>
                <a:spcPts val="25"/>
              </a:spcBef>
              <a:buFont typeface="Symbol"/>
              <a:buChar char=""/>
              <a:tabLst>
                <a:tab pos="514984" algn="l"/>
                <a:tab pos="515620" algn="l"/>
              </a:tabLst>
            </a:pPr>
            <a:r>
              <a:rPr sz="1400" spc="-5" dirty="0">
                <a:latin typeface="Times New Roman"/>
                <a:cs typeface="Times New Roman"/>
              </a:rPr>
              <a:t>Оформлена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картотека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опытов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экспериментов</a:t>
            </a:r>
            <a:r>
              <a:rPr sz="1400" dirty="0">
                <a:latin typeface="Times New Roman"/>
                <a:cs typeface="Times New Roman"/>
              </a:rPr>
              <a:t> со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снегом.</a:t>
            </a:r>
            <a:endParaRPr sz="1400">
              <a:latin typeface="Times New Roman"/>
              <a:cs typeface="Times New Roman"/>
            </a:endParaRPr>
          </a:p>
          <a:p>
            <a:pPr marL="12700" marR="5080" indent="359410">
              <a:lnSpc>
                <a:spcPts val="1610"/>
              </a:lnSpc>
              <a:spcBef>
                <a:spcPts val="80"/>
              </a:spcBef>
            </a:pPr>
            <a:r>
              <a:rPr sz="1400" spc="-5" dirty="0">
                <a:latin typeface="Times New Roman"/>
                <a:cs typeface="Times New Roman"/>
              </a:rPr>
              <a:t>Результат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работы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реализации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проекта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будет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представлен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воспитателям,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родителям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(законным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представителям),</a:t>
            </a:r>
            <a:r>
              <a:rPr sz="1400" dirty="0">
                <a:latin typeface="Times New Roman"/>
                <a:cs typeface="Times New Roman"/>
              </a:rPr>
              <a:t> а также</a:t>
            </a:r>
            <a:r>
              <a:rPr sz="1400" spc="-5" dirty="0">
                <a:latin typeface="Times New Roman"/>
                <a:cs typeface="Times New Roman"/>
              </a:rPr>
              <a:t> освящен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сайте </a:t>
            </a:r>
            <a:r>
              <a:rPr sz="1400" spc="-5" dirty="0">
                <a:latin typeface="Times New Roman"/>
                <a:cs typeface="Times New Roman"/>
              </a:rPr>
              <a:t>учреждения.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2545715" lvl="1" indent="-229235">
              <a:lnSpc>
                <a:spcPts val="1630"/>
              </a:lnSpc>
              <a:buAutoNum type="arabicPeriod"/>
              <a:tabLst>
                <a:tab pos="2546350" algn="l"/>
              </a:tabLst>
            </a:pPr>
            <a:r>
              <a:rPr sz="1400" b="1" dirty="0">
                <a:latin typeface="Times New Roman"/>
                <a:cs typeface="Times New Roman"/>
              </a:rPr>
              <a:t>Цель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задачи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проекта</a:t>
            </a:r>
            <a:endParaRPr sz="1400">
              <a:latin typeface="Times New Roman"/>
              <a:cs typeface="Times New Roman"/>
            </a:endParaRPr>
          </a:p>
          <a:p>
            <a:pPr marL="12700" marR="5715" indent="502920">
              <a:lnSpc>
                <a:spcPts val="1610"/>
              </a:lnSpc>
              <a:spcBef>
                <a:spcPts val="65"/>
              </a:spcBef>
            </a:pPr>
            <a:r>
              <a:rPr sz="1400" b="1" dirty="0">
                <a:latin typeface="Times New Roman"/>
                <a:cs typeface="Times New Roman"/>
              </a:rPr>
              <a:t>Цель:</a:t>
            </a:r>
            <a:r>
              <a:rPr sz="1400" b="1" spc="2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развитие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познавательных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активности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старшего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дошкольного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возраста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процессе опытно-экспериментальной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деятельности.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50"/>
              </a:lnSpc>
            </a:pPr>
            <a:r>
              <a:rPr sz="1400" b="1" dirty="0">
                <a:latin typeface="Times New Roman"/>
                <a:cs typeface="Times New Roman"/>
              </a:rPr>
              <a:t>Задачи:</a:t>
            </a:r>
            <a:endParaRPr sz="1400">
              <a:latin typeface="Times New Roman"/>
              <a:cs typeface="Times New Roman"/>
            </a:endParaRPr>
          </a:p>
          <a:p>
            <a:pPr marL="514984" indent="-274955">
              <a:lnSpc>
                <a:spcPts val="1595"/>
              </a:lnSpc>
              <a:buAutoNum type="arabicPeriod"/>
              <a:tabLst>
                <a:tab pos="514984" algn="l"/>
                <a:tab pos="515620" algn="l"/>
              </a:tabLst>
            </a:pPr>
            <a:r>
              <a:rPr sz="1400" spc="-5" dirty="0">
                <a:latin typeface="Times New Roman"/>
                <a:cs typeface="Times New Roman"/>
              </a:rPr>
              <a:t>Сформировать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представление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природном объекте-снеге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свойствах.</a:t>
            </a:r>
            <a:endParaRPr sz="1400">
              <a:latin typeface="Times New Roman"/>
              <a:cs typeface="Times New Roman"/>
            </a:endParaRPr>
          </a:p>
          <a:p>
            <a:pPr marL="469265" marR="5715" indent="-228600">
              <a:lnSpc>
                <a:spcPts val="1610"/>
              </a:lnSpc>
              <a:spcBef>
                <a:spcPts val="75"/>
              </a:spcBef>
              <a:buFont typeface="Times New Roman"/>
              <a:buAutoNum type="arabicPeriod"/>
              <a:tabLst>
                <a:tab pos="514984" algn="l"/>
                <a:tab pos="515620" algn="l"/>
              </a:tabLst>
            </a:pPr>
            <a:r>
              <a:rPr dirty="0"/>
              <a:t>	</a:t>
            </a:r>
            <a:r>
              <a:rPr sz="1400" spc="-5" dirty="0">
                <a:latin typeface="Times New Roman"/>
                <a:cs typeface="Times New Roman"/>
              </a:rPr>
              <a:t>Активизировать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познавательные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процессы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-память,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мышление,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восприятие,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воображение.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6752" y="3603305"/>
            <a:ext cx="1606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latin typeface="Times New Roman"/>
                <a:cs typeface="Times New Roman"/>
              </a:rPr>
              <a:t>3.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0989" y="3603305"/>
            <a:ext cx="58242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07744" algn="l"/>
                <a:tab pos="1591310" algn="l"/>
                <a:tab pos="2435225" algn="l"/>
                <a:tab pos="2764790" algn="l"/>
                <a:tab pos="3694429" algn="l"/>
              </a:tabLst>
            </a:pPr>
            <a:r>
              <a:rPr sz="1400" spc="-5" dirty="0">
                <a:latin typeface="Times New Roman"/>
                <a:cs typeface="Times New Roman"/>
              </a:rPr>
              <a:t>Развивать	речь	ребенка	</a:t>
            </a:r>
            <a:r>
              <a:rPr sz="1400" dirty="0">
                <a:latin typeface="Times New Roman"/>
                <a:cs typeface="Times New Roman"/>
              </a:rPr>
              <a:t>в	</a:t>
            </a:r>
            <a:r>
              <a:rPr sz="1400" spc="-5" dirty="0">
                <a:latin typeface="Times New Roman"/>
                <a:cs typeface="Times New Roman"/>
              </a:rPr>
              <a:t>процессе	опытно-экспериментальной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36395" y="3807467"/>
            <a:ext cx="6099810" cy="44183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41300" marR="6350" algn="just">
              <a:lnSpc>
                <a:spcPts val="1610"/>
              </a:lnSpc>
              <a:spcBef>
                <a:spcPts val="215"/>
              </a:spcBef>
            </a:pPr>
            <a:r>
              <a:rPr sz="1400" spc="-5" dirty="0">
                <a:latin typeface="Times New Roman"/>
                <a:cs typeface="Times New Roman"/>
              </a:rPr>
              <a:t>деятельности: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умение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формулировать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предположения,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обнаруженные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закономерности, выводы, умения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использовать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 </a:t>
            </a:r>
            <a:r>
              <a:rPr sz="1400" spc="-5" dirty="0">
                <a:latin typeface="Times New Roman"/>
                <a:cs typeface="Times New Roman"/>
              </a:rPr>
              <a:t>части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речи.</a:t>
            </a:r>
            <a:endParaRPr sz="1400">
              <a:latin typeface="Times New Roman"/>
              <a:cs typeface="Times New Roman"/>
            </a:endParaRPr>
          </a:p>
          <a:p>
            <a:pPr marL="240665" marR="6985" indent="-228600" algn="just">
              <a:lnSpc>
                <a:spcPts val="161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4.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Воспитывать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интерес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опытно-экспериментальной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деятельности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 </a:t>
            </a:r>
            <a:r>
              <a:rPr sz="1400" spc="-5" dirty="0">
                <a:latin typeface="Times New Roman"/>
                <a:cs typeface="Times New Roman"/>
              </a:rPr>
              <a:t> снегом.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2158365" algn="just">
              <a:lnSpc>
                <a:spcPts val="1630"/>
              </a:lnSpc>
            </a:pPr>
            <a:r>
              <a:rPr sz="1400" b="1" dirty="0">
                <a:latin typeface="Times New Roman"/>
                <a:cs typeface="Times New Roman"/>
              </a:rPr>
              <a:t>2.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Основные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этапы</a:t>
            </a:r>
            <a:endParaRPr sz="1400">
              <a:latin typeface="Times New Roman"/>
              <a:cs typeface="Times New Roman"/>
            </a:endParaRPr>
          </a:p>
          <a:p>
            <a:pPr marL="143510" algn="just">
              <a:lnSpc>
                <a:spcPts val="1630"/>
              </a:lnSpc>
            </a:pPr>
            <a:r>
              <a:rPr sz="1400" b="1" spc="-5" dirty="0">
                <a:latin typeface="Times New Roman"/>
                <a:cs typeface="Times New Roman"/>
              </a:rPr>
              <a:t>1этап-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Подготовительный: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(01.02.2021г.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07.02.2021г.)</a:t>
            </a:r>
            <a:endParaRPr sz="1400">
              <a:latin typeface="Times New Roman"/>
              <a:cs typeface="Times New Roman"/>
            </a:endParaRPr>
          </a:p>
          <a:p>
            <a:pPr marL="144145" marR="6350" indent="-144145" algn="just">
              <a:lnSpc>
                <a:spcPts val="1620"/>
              </a:lnSpc>
              <a:spcBef>
                <a:spcPts val="130"/>
              </a:spcBef>
              <a:buFont typeface="Symbol"/>
              <a:buChar char=""/>
              <a:tabLst>
                <a:tab pos="144145" algn="l"/>
              </a:tabLst>
            </a:pPr>
            <a:r>
              <a:rPr sz="1400" spc="-5" dirty="0">
                <a:latin typeface="Times New Roman"/>
                <a:cs typeface="Times New Roman"/>
              </a:rPr>
              <a:t>Анализ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источников,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содержащих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информацию</a:t>
            </a:r>
            <a:r>
              <a:rPr sz="1400" dirty="0">
                <a:latin typeface="Times New Roman"/>
                <a:cs typeface="Times New Roman"/>
              </a:rPr>
              <a:t> 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снеге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свойствах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(методической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художественной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литературы).</a:t>
            </a:r>
            <a:endParaRPr sz="1400">
              <a:latin typeface="Times New Roman"/>
              <a:cs typeface="Times New Roman"/>
            </a:endParaRPr>
          </a:p>
          <a:p>
            <a:pPr marL="144145" marR="5080" indent="-144145" algn="just">
              <a:lnSpc>
                <a:spcPct val="96100"/>
              </a:lnSpc>
              <a:spcBef>
                <a:spcPts val="45"/>
              </a:spcBef>
              <a:buFont typeface="Symbol"/>
              <a:buChar char=""/>
              <a:tabLst>
                <a:tab pos="144145" algn="l"/>
              </a:tabLst>
            </a:pPr>
            <a:r>
              <a:rPr sz="1400" spc="-5" dirty="0">
                <a:latin typeface="Times New Roman"/>
                <a:cs typeface="Times New Roman"/>
              </a:rPr>
              <a:t>Создание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центра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экспериментирования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подбор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необходимого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оборудования</a:t>
            </a:r>
            <a:r>
              <a:rPr sz="1400" dirty="0">
                <a:latin typeface="Times New Roman"/>
                <a:cs typeface="Times New Roman"/>
              </a:rPr>
              <a:t> для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проведения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экспериментов</a:t>
            </a:r>
            <a:r>
              <a:rPr sz="1400" dirty="0">
                <a:latin typeface="Times New Roman"/>
                <a:cs typeface="Times New Roman"/>
              </a:rPr>
              <a:t> со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снегом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(лопатки,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тарелочки, формы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для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снега,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баночки, </a:t>
            </a:r>
            <a:r>
              <a:rPr sz="1400" spc="-5" dirty="0">
                <a:latin typeface="Times New Roman"/>
                <a:cs typeface="Times New Roman"/>
              </a:rPr>
              <a:t>увеличительное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стекло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другое).</a:t>
            </a:r>
            <a:endParaRPr sz="1400">
              <a:latin typeface="Times New Roman"/>
              <a:cs typeface="Times New Roman"/>
            </a:endParaRPr>
          </a:p>
          <a:p>
            <a:pPr marL="144145" marR="5080" indent="-144145">
              <a:lnSpc>
                <a:spcPts val="1610"/>
              </a:lnSpc>
              <a:spcBef>
                <a:spcPts val="140"/>
              </a:spcBef>
              <a:buFont typeface="Symbol"/>
              <a:buChar char=""/>
              <a:tabLst>
                <a:tab pos="144145" algn="l"/>
                <a:tab pos="893444" algn="l"/>
                <a:tab pos="1918970" algn="l"/>
                <a:tab pos="2929890" algn="l"/>
                <a:tab pos="3668395" algn="l"/>
                <a:tab pos="4756785" algn="l"/>
                <a:tab pos="5024755" algn="l"/>
              </a:tabLst>
            </a:pP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spc="5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	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аг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	</a:t>
            </a:r>
            <a:r>
              <a:rPr sz="1400" spc="-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а-	к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ин,	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ий	и	и</a:t>
            </a:r>
            <a:r>
              <a:rPr sz="1400" spc="-5" dirty="0">
                <a:latin typeface="Times New Roman"/>
                <a:cs typeface="Times New Roman"/>
              </a:rPr>
              <a:t>ллю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ий,  </a:t>
            </a:r>
            <a:r>
              <a:rPr sz="1400" spc="-5" dirty="0">
                <a:latin typeface="Times New Roman"/>
                <a:cs typeface="Times New Roman"/>
              </a:rPr>
              <a:t>связанных</a:t>
            </a:r>
            <a:r>
              <a:rPr sz="1400" dirty="0">
                <a:latin typeface="Times New Roman"/>
                <a:cs typeface="Times New Roman"/>
              </a:rPr>
              <a:t> с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объектом</a:t>
            </a:r>
            <a:r>
              <a:rPr sz="1400" spc="-5" dirty="0">
                <a:latin typeface="Times New Roman"/>
                <a:cs typeface="Times New Roman"/>
              </a:rPr>
              <a:t> неживой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природы</a:t>
            </a:r>
            <a:r>
              <a:rPr sz="1400" dirty="0">
                <a:latin typeface="Times New Roman"/>
                <a:cs typeface="Times New Roman"/>
              </a:rPr>
              <a:t> – </a:t>
            </a:r>
            <a:r>
              <a:rPr sz="1400" spc="-5" dirty="0">
                <a:latin typeface="Times New Roman"/>
                <a:cs typeface="Times New Roman"/>
              </a:rPr>
              <a:t>снегом.</a:t>
            </a:r>
            <a:endParaRPr sz="1400">
              <a:latin typeface="Times New Roman"/>
              <a:cs typeface="Times New Roman"/>
            </a:endParaRPr>
          </a:p>
          <a:p>
            <a:pPr marL="144780" marR="5080" indent="-144780">
              <a:lnSpc>
                <a:spcPts val="1610"/>
              </a:lnSpc>
              <a:spcBef>
                <a:spcPts val="100"/>
              </a:spcBef>
              <a:buFont typeface="Symbol"/>
              <a:buChar char=""/>
              <a:tabLst>
                <a:tab pos="144780" algn="l"/>
              </a:tabLst>
            </a:pPr>
            <a:r>
              <a:rPr sz="1400" spc="-5" dirty="0">
                <a:latin typeface="Times New Roman"/>
                <a:cs typeface="Times New Roman"/>
              </a:rPr>
              <a:t>Разработка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плана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реализации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проекта: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плана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детьми,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родителями,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воспитателями.</a:t>
            </a:r>
            <a:endParaRPr sz="1400">
              <a:latin typeface="Times New Roman"/>
              <a:cs typeface="Times New Roman"/>
            </a:endParaRPr>
          </a:p>
          <a:p>
            <a:pPr marL="144145" indent="-132080">
              <a:lnSpc>
                <a:spcPts val="1660"/>
              </a:lnSpc>
              <a:buFont typeface="Symbol"/>
              <a:buChar char=""/>
              <a:tabLst>
                <a:tab pos="144780" algn="l"/>
              </a:tabLst>
            </a:pPr>
            <a:r>
              <a:rPr sz="1400" spc="-5" dirty="0">
                <a:latin typeface="Times New Roman"/>
                <a:cs typeface="Times New Roman"/>
              </a:rPr>
              <a:t>Составление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конспектов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мероприятий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рамках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реализации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проекта.</a:t>
            </a:r>
            <a:endParaRPr sz="1400">
              <a:latin typeface="Times New Roman"/>
              <a:cs typeface="Times New Roman"/>
            </a:endParaRPr>
          </a:p>
          <a:p>
            <a:pPr marL="144145" indent="-131445">
              <a:lnSpc>
                <a:spcPts val="1645"/>
              </a:lnSpc>
              <a:spcBef>
                <a:spcPts val="35"/>
              </a:spcBef>
              <a:buFont typeface="Symbol"/>
              <a:buChar char=""/>
              <a:tabLst>
                <a:tab pos="144780" algn="l"/>
              </a:tabLst>
            </a:pPr>
            <a:r>
              <a:rPr sz="1400" spc="-5" dirty="0">
                <a:latin typeface="Times New Roman"/>
                <a:cs typeface="Times New Roman"/>
              </a:rPr>
              <a:t>Подбор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составление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картотеки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опытов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экспериментов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снегом.</a:t>
            </a:r>
            <a:endParaRPr sz="1400">
              <a:latin typeface="Times New Roman"/>
              <a:cs typeface="Times New Roman"/>
            </a:endParaRPr>
          </a:p>
          <a:p>
            <a:pPr marL="144145">
              <a:lnSpc>
                <a:spcPts val="1645"/>
              </a:lnSpc>
            </a:pPr>
            <a:r>
              <a:rPr sz="1400" b="1" dirty="0">
                <a:latin typeface="Times New Roman"/>
                <a:cs typeface="Times New Roman"/>
              </a:rPr>
              <a:t>2 этап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- </a:t>
            </a:r>
            <a:r>
              <a:rPr sz="1400" b="1" spc="-5" dirty="0">
                <a:latin typeface="Times New Roman"/>
                <a:cs typeface="Times New Roman"/>
              </a:rPr>
              <a:t>Основной </a:t>
            </a:r>
            <a:r>
              <a:rPr sz="1400" spc="-5" dirty="0">
                <a:latin typeface="Times New Roman"/>
                <a:cs typeface="Times New Roman"/>
              </a:rPr>
              <a:t>(08.02.2021г.-21.02.2021г.)</a:t>
            </a:r>
            <a:endParaRPr sz="1400">
              <a:latin typeface="Times New Roman"/>
              <a:cs typeface="Times New Roman"/>
            </a:endParaRPr>
          </a:p>
          <a:p>
            <a:pPr marL="144780" marR="5715" indent="-144780">
              <a:lnSpc>
                <a:spcPts val="1610"/>
              </a:lnSpc>
              <a:spcBef>
                <a:spcPts val="150"/>
              </a:spcBef>
              <a:buFont typeface="Symbol"/>
              <a:buChar char=""/>
              <a:tabLst>
                <a:tab pos="144780" algn="l"/>
              </a:tabLst>
            </a:pPr>
            <a:r>
              <a:rPr sz="1400" spc="-5" dirty="0">
                <a:latin typeface="Times New Roman"/>
                <a:cs typeface="Times New Roman"/>
              </a:rPr>
              <a:t>Реализация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плана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работы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реализации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проекта: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плана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работы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детьми,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родителями,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воспитателями.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37108" y="8202403"/>
            <a:ext cx="6099175" cy="86614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241300" marR="5080" indent="-229235">
              <a:lnSpc>
                <a:spcPts val="1620"/>
              </a:lnSpc>
              <a:spcBef>
                <a:spcPts val="204"/>
              </a:spcBef>
              <a:buFont typeface="Symbol"/>
              <a:buChar char=""/>
              <a:tabLst>
                <a:tab pos="323215" algn="l"/>
                <a:tab pos="323850" algn="l"/>
                <a:tab pos="1382395" algn="l"/>
                <a:tab pos="2087880" algn="l"/>
                <a:tab pos="2334895" algn="l"/>
                <a:tab pos="3622675" algn="l"/>
                <a:tab pos="3942715" algn="l"/>
                <a:tab pos="4622165" algn="l"/>
                <a:tab pos="4852670" algn="l"/>
              </a:tabLst>
            </a:pPr>
            <a:r>
              <a:rPr dirty="0"/>
              <a:t>	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spc="5" dirty="0">
                <a:latin typeface="Times New Roman"/>
                <a:cs typeface="Times New Roman"/>
              </a:rPr>
              <a:t>ро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ние	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	и	</a:t>
            </a:r>
            <a:r>
              <a:rPr sz="1400" spc="-5" dirty="0">
                <a:latin typeface="Times New Roman"/>
                <a:cs typeface="Times New Roman"/>
              </a:rPr>
              <a:t>э</a:t>
            </a:r>
            <a:r>
              <a:rPr sz="1400" spc="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спе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	со	сне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	с	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сп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ием  </a:t>
            </a:r>
            <a:r>
              <a:rPr sz="1400" spc="-5" dirty="0">
                <a:latin typeface="Times New Roman"/>
                <a:cs typeface="Times New Roman"/>
              </a:rPr>
              <a:t>оборудования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центра экспериментирования.</a:t>
            </a:r>
            <a:endParaRPr sz="1400">
              <a:latin typeface="Times New Roman"/>
              <a:cs typeface="Times New Roman"/>
            </a:endParaRPr>
          </a:p>
          <a:p>
            <a:pPr marL="240665">
              <a:lnSpc>
                <a:spcPts val="1565"/>
              </a:lnSpc>
            </a:pPr>
            <a:r>
              <a:rPr sz="1400" b="1" dirty="0">
                <a:latin typeface="Times New Roman"/>
                <a:cs typeface="Times New Roman"/>
              </a:rPr>
              <a:t>3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этап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- </a:t>
            </a:r>
            <a:r>
              <a:rPr sz="1400" b="1" spc="-5" dirty="0">
                <a:latin typeface="Times New Roman"/>
                <a:cs typeface="Times New Roman"/>
              </a:rPr>
              <a:t>Заключительный </a:t>
            </a:r>
            <a:r>
              <a:rPr sz="1400" b="1" dirty="0">
                <a:latin typeface="Times New Roman"/>
                <a:cs typeface="Times New Roman"/>
              </a:rPr>
              <a:t>этап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(22.02.2021г.-28.02.2022г.)</a:t>
            </a:r>
            <a:endParaRPr sz="1400">
              <a:latin typeface="Times New Roman"/>
              <a:cs typeface="Times New Roman"/>
            </a:endParaRPr>
          </a:p>
          <a:p>
            <a:pPr marL="2724785">
              <a:lnSpc>
                <a:spcPct val="100000"/>
              </a:lnSpc>
              <a:spcBef>
                <a:spcPts val="25"/>
              </a:spcBef>
            </a:pPr>
            <a:r>
              <a:rPr sz="1400" spc="-5" dirty="0">
                <a:latin typeface="Times New Roman"/>
                <a:cs typeface="Times New Roman"/>
              </a:rPr>
              <a:t>Анализ работы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реализации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проекта;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6930" y="8828799"/>
            <a:ext cx="107950" cy="4578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ymbol"/>
                <a:cs typeface="Symbol"/>
              </a:rPr>
              <a:t></a:t>
            </a:r>
            <a:endParaRPr sz="14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400" dirty="0">
                <a:latin typeface="Symbol"/>
                <a:cs typeface="Symbol"/>
              </a:rPr>
              <a:t>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50563" y="9046691"/>
            <a:ext cx="3848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ы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11137" y="9046691"/>
            <a:ext cx="2663825" cy="44386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38735">
              <a:lnSpc>
                <a:spcPts val="1610"/>
              </a:lnSpc>
              <a:spcBef>
                <a:spcPts val="215"/>
              </a:spcBef>
              <a:tabLst>
                <a:tab pos="1572260" algn="l"/>
              </a:tabLst>
            </a:pP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spc="5" dirty="0">
                <a:latin typeface="Times New Roman"/>
                <a:cs typeface="Times New Roman"/>
              </a:rPr>
              <a:t>ор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ро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	</a:t>
            </a:r>
            <a:r>
              <a:rPr sz="1400" spc="-2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чес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  </a:t>
            </a:r>
            <a:r>
              <a:rPr sz="1400" spc="-5" dirty="0">
                <a:latin typeface="Times New Roman"/>
                <a:cs typeface="Times New Roman"/>
              </a:rPr>
              <a:t>мультимедийных	кейсов,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65699" y="9250854"/>
            <a:ext cx="2231390" cy="44386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1610"/>
              </a:lnSpc>
              <a:spcBef>
                <a:spcPts val="215"/>
              </a:spcBef>
              <a:tabLst>
                <a:tab pos="1173480" algn="l"/>
              </a:tabLst>
            </a:pPr>
            <a:r>
              <a:rPr sz="1400" dirty="0">
                <a:latin typeface="Times New Roman"/>
                <a:cs typeface="Times New Roman"/>
              </a:rPr>
              <a:t>(к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ек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	</a:t>
            </a:r>
            <a:r>
              <a:rPr sz="1400" spc="-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ро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ий,  </a:t>
            </a:r>
            <a:r>
              <a:rPr sz="1400" spc="-5" dirty="0">
                <a:latin typeface="Times New Roman"/>
                <a:cs typeface="Times New Roman"/>
              </a:rPr>
              <a:t>мероприятий);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66704" y="9250854"/>
            <a:ext cx="10680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практических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6752" y="702056"/>
            <a:ext cx="1079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ymbol"/>
                <a:cs typeface="Symbol"/>
              </a:rPr>
              <a:t>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65342" y="702056"/>
            <a:ext cx="5870575" cy="64960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indent="2484120" algn="just">
              <a:lnSpc>
                <a:spcPct val="96100"/>
              </a:lnSpc>
              <a:spcBef>
                <a:spcPts val="170"/>
              </a:spcBef>
            </a:pPr>
            <a:r>
              <a:rPr sz="1400" spc="-5" dirty="0">
                <a:latin typeface="Times New Roman"/>
                <a:cs typeface="Times New Roman"/>
              </a:rPr>
              <a:t>Распространение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собственного</a:t>
            </a:r>
            <a:r>
              <a:rPr sz="1400" dirty="0">
                <a:latin typeface="Times New Roman"/>
                <a:cs typeface="Times New Roman"/>
              </a:rPr>
              <a:t> опыта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реализации проекта среди педагогической общественности </a:t>
            </a:r>
            <a:r>
              <a:rPr sz="1400" dirty="0">
                <a:latin typeface="Times New Roman"/>
                <a:cs typeface="Times New Roman"/>
              </a:rPr>
              <a:t>города, </a:t>
            </a:r>
            <a:r>
              <a:rPr sz="1400" spc="-5" dirty="0">
                <a:latin typeface="Times New Roman"/>
                <a:cs typeface="Times New Roman"/>
              </a:rPr>
              <a:t>региона,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страны;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36752" y="1328451"/>
            <a:ext cx="1079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ymbol"/>
                <a:cs typeface="Symbol"/>
              </a:rPr>
              <a:t>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49471" y="1328451"/>
            <a:ext cx="3385185" cy="713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69365" algn="l"/>
                <a:tab pos="2386965" algn="l"/>
              </a:tabLst>
            </a:pPr>
            <a:r>
              <a:rPr sz="1400" spc="-5" dirty="0">
                <a:latin typeface="Times New Roman"/>
                <a:cs typeface="Times New Roman"/>
              </a:rPr>
              <a:t>Определение	перспектив	дальнейшего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Times New Roman"/>
                <a:cs typeface="Times New Roman"/>
              </a:rPr>
              <a:t>Участие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конкурсах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разного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уровня.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5342" y="1534219"/>
            <a:ext cx="13823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развития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проекта.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6752" y="1752091"/>
            <a:ext cx="130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Symbol"/>
                <a:cs typeface="Symbol"/>
              </a:rPr>
              <a:t>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7837" y="2213810"/>
            <a:ext cx="5968365" cy="172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78660">
              <a:lnSpc>
                <a:spcPts val="1610"/>
              </a:lnSpc>
              <a:spcBef>
                <a:spcPts val="100"/>
              </a:spcBef>
            </a:pPr>
            <a:r>
              <a:rPr sz="1400" b="1" dirty="0">
                <a:latin typeface="Times New Roman"/>
                <a:cs typeface="Times New Roman"/>
              </a:rPr>
              <a:t>3.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Ожидаемый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результат</a:t>
            </a:r>
            <a:endParaRPr sz="1400">
              <a:latin typeface="Times New Roman"/>
              <a:cs typeface="Times New Roman"/>
            </a:endParaRPr>
          </a:p>
          <a:p>
            <a:pPr marL="461645" indent="-449580">
              <a:lnSpc>
                <a:spcPts val="2070"/>
              </a:lnSpc>
              <a:buAutoNum type="arabicPeriod"/>
              <a:tabLst>
                <a:tab pos="461645" algn="l"/>
                <a:tab pos="462280" algn="l"/>
              </a:tabLst>
            </a:pP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будут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сформированы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представления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природном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объекте-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20"/>
              </a:lnSpc>
            </a:pPr>
            <a:r>
              <a:rPr sz="1400" dirty="0">
                <a:latin typeface="Times New Roman"/>
                <a:cs typeface="Times New Roman"/>
              </a:rPr>
              <a:t>снеге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его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свойствах.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1610"/>
              </a:lnSpc>
              <a:spcBef>
                <a:spcPts val="80"/>
              </a:spcBef>
              <a:buAutoNum type="arabicPeriod" startAt="2"/>
              <a:tabLst>
                <a:tab pos="462280" algn="l"/>
                <a:tab pos="462915" algn="l"/>
                <a:tab pos="1927860" algn="l"/>
                <a:tab pos="3277870" algn="l"/>
                <a:tab pos="4236720" algn="l"/>
                <a:tab pos="5102860" algn="l"/>
              </a:tabLst>
            </a:pP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ь	</a:t>
            </a:r>
            <a:r>
              <a:rPr sz="1400" spc="-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ыс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ные	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ссы	-па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5" dirty="0">
                <a:latin typeface="Times New Roman"/>
                <a:cs typeface="Times New Roman"/>
              </a:rPr>
              <a:t>ть</a:t>
            </a:r>
            <a:r>
              <a:rPr sz="1400" dirty="0">
                <a:latin typeface="Times New Roman"/>
                <a:cs typeface="Times New Roman"/>
              </a:rPr>
              <a:t>,	</a:t>
            </a:r>
            <a:r>
              <a:rPr sz="1400" spc="-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-5" dirty="0">
                <a:latin typeface="Times New Roman"/>
                <a:cs typeface="Times New Roman"/>
              </a:rPr>
              <a:t>шл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ие,  </a:t>
            </a:r>
            <a:r>
              <a:rPr sz="1400" spc="-5" dirty="0">
                <a:latin typeface="Times New Roman"/>
                <a:cs typeface="Times New Roman"/>
              </a:rPr>
              <a:t>восприятие,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воображение.</a:t>
            </a:r>
            <a:endParaRPr sz="1400">
              <a:latin typeface="Times New Roman"/>
              <a:cs typeface="Times New Roman"/>
            </a:endParaRPr>
          </a:p>
          <a:p>
            <a:pPr marL="462280" indent="-450215">
              <a:lnSpc>
                <a:spcPts val="1525"/>
              </a:lnSpc>
              <a:buAutoNum type="arabicPeriod" startAt="2"/>
              <a:tabLst>
                <a:tab pos="462280" algn="l"/>
                <a:tab pos="462915" algn="l"/>
                <a:tab pos="1102360" algn="l"/>
                <a:tab pos="1887220" algn="l"/>
                <a:tab pos="3331210" algn="l"/>
                <a:tab pos="4832350" algn="l"/>
              </a:tabLst>
            </a:pPr>
            <a:r>
              <a:rPr sz="1400" dirty="0">
                <a:latin typeface="Times New Roman"/>
                <a:cs typeface="Times New Roman"/>
              </a:rPr>
              <a:t>Дети	</a:t>
            </a:r>
            <a:r>
              <a:rPr sz="1400" spc="-5" dirty="0">
                <a:latin typeface="Times New Roman"/>
                <a:cs typeface="Times New Roman"/>
              </a:rPr>
              <a:t>смогут	формулировать	предположения,	обнаруженные</a:t>
            </a:r>
            <a:endParaRPr sz="1400">
              <a:latin typeface="Times New Roman"/>
              <a:cs typeface="Times New Roman"/>
            </a:endParaRPr>
          </a:p>
          <a:p>
            <a:pPr marL="12700" marR="5715" indent="-635">
              <a:lnSpc>
                <a:spcPts val="1620"/>
              </a:lnSpc>
              <a:spcBef>
                <a:spcPts val="65"/>
              </a:spcBef>
              <a:tabLst>
                <a:tab pos="1581785" algn="l"/>
                <a:tab pos="2470785" algn="l"/>
                <a:tab pos="2853055" algn="l"/>
                <a:tab pos="3837940" algn="l"/>
              </a:tabLst>
            </a:pPr>
            <a:r>
              <a:rPr sz="1400" spc="-5" dirty="0">
                <a:latin typeface="Times New Roman"/>
                <a:cs typeface="Times New Roman"/>
              </a:rPr>
              <a:t>закономерности,	выводы	</a:t>
            </a:r>
            <a:r>
              <a:rPr sz="1400" dirty="0">
                <a:latin typeface="Times New Roman"/>
                <a:cs typeface="Times New Roman"/>
              </a:rPr>
              <a:t>в	процессе	</a:t>
            </a:r>
            <a:r>
              <a:rPr sz="1400" spc="-5" dirty="0">
                <a:latin typeface="Times New Roman"/>
                <a:cs typeface="Times New Roman"/>
              </a:rPr>
              <a:t>опытно-экспериментальной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деятельности,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использовать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5" dirty="0">
                <a:latin typeface="Times New Roman"/>
                <a:cs typeface="Times New Roman"/>
              </a:rPr>
              <a:t> части</a:t>
            </a:r>
            <a:r>
              <a:rPr sz="1400" dirty="0">
                <a:latin typeface="Times New Roman"/>
                <a:cs typeface="Times New Roman"/>
              </a:rPr>
              <a:t> речи.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7657" y="3905450"/>
            <a:ext cx="33172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1645" algn="l"/>
                <a:tab pos="1059180" algn="l"/>
                <a:tab pos="1717675" algn="l"/>
                <a:tab pos="2709545" algn="l"/>
              </a:tabLst>
            </a:pPr>
            <a:r>
              <a:rPr sz="1400" dirty="0">
                <a:latin typeface="Times New Roman"/>
                <a:cs typeface="Times New Roman"/>
              </a:rPr>
              <a:t>4.	Дети	</a:t>
            </a:r>
            <a:r>
              <a:rPr sz="1400" spc="-5" dirty="0">
                <a:latin typeface="Times New Roman"/>
                <a:cs typeface="Times New Roman"/>
              </a:rPr>
              <a:t>будут	проявлять	интерес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81983" y="3905450"/>
            <a:ext cx="2453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3215" algn="l"/>
              </a:tabLst>
            </a:pPr>
            <a:r>
              <a:rPr sz="1400" dirty="0">
                <a:latin typeface="Times New Roman"/>
                <a:cs typeface="Times New Roman"/>
              </a:rPr>
              <a:t>к	</a:t>
            </a:r>
            <a:r>
              <a:rPr sz="1400" spc="-5" dirty="0">
                <a:latin typeface="Times New Roman"/>
                <a:cs typeface="Times New Roman"/>
              </a:rPr>
              <a:t>опытно-экспериментальной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67657" y="4109613"/>
            <a:ext cx="5965825" cy="822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деятельности</a:t>
            </a:r>
            <a:r>
              <a:rPr sz="1400" spc="-10" dirty="0">
                <a:latin typeface="Times New Roman"/>
                <a:cs typeface="Times New Roman"/>
              </a:rPr>
              <a:t> со</a:t>
            </a:r>
            <a:r>
              <a:rPr sz="1400" spc="-5" dirty="0">
                <a:latin typeface="Times New Roman"/>
                <a:cs typeface="Times New Roman"/>
              </a:rPr>
              <a:t> снегом.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Times New Roman"/>
              <a:cs typeface="Times New Roman"/>
            </a:endParaRPr>
          </a:p>
          <a:p>
            <a:pPr marL="1214755">
              <a:lnSpc>
                <a:spcPts val="1635"/>
              </a:lnSpc>
            </a:pPr>
            <a:r>
              <a:rPr sz="1400" b="1" dirty="0">
                <a:latin typeface="Times New Roman"/>
                <a:cs typeface="Times New Roman"/>
              </a:rPr>
              <a:t>4. </a:t>
            </a:r>
            <a:r>
              <a:rPr sz="1400" b="1" spc="-5" dirty="0">
                <a:latin typeface="Times New Roman"/>
                <a:cs typeface="Times New Roman"/>
              </a:rPr>
              <a:t>Охватываемые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образовательные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области</a:t>
            </a:r>
            <a:endParaRPr sz="1400">
              <a:latin typeface="Times New Roman"/>
              <a:cs typeface="Times New Roman"/>
            </a:endParaRPr>
          </a:p>
          <a:p>
            <a:pPr marL="5148580">
              <a:lnSpc>
                <a:spcPts val="1395"/>
              </a:lnSpc>
            </a:pPr>
            <a:r>
              <a:rPr sz="1200" spc="-5" dirty="0">
                <a:latin typeface="Times New Roman"/>
                <a:cs typeface="Times New Roman"/>
              </a:rPr>
              <a:t>Та</a:t>
            </a:r>
            <a:r>
              <a:rPr sz="1200" dirty="0">
                <a:latin typeface="Times New Roman"/>
                <a:cs typeface="Times New Roman"/>
              </a:rPr>
              <a:t>бл</a:t>
            </a:r>
            <a:r>
              <a:rPr sz="1200" spc="5" dirty="0">
                <a:latin typeface="Times New Roman"/>
                <a:cs typeface="Times New Roman"/>
              </a:rPr>
              <a:t>иц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-5" dirty="0">
                <a:latin typeface="Times New Roman"/>
                <a:cs typeface="Times New Roman"/>
              </a:rPr>
              <a:t> №1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1008888" y="4927091"/>
          <a:ext cx="5934709" cy="49270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6870"/>
                <a:gridCol w="2251075"/>
                <a:gridCol w="3326764"/>
              </a:tblGrid>
              <a:tr h="211829">
                <a:tc>
                  <a:txBody>
                    <a:bodyPr/>
                    <a:lstStyle/>
                    <a:p>
                      <a:pPr algn="ctr">
                        <a:lnSpc>
                          <a:spcPts val="157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№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4465">
                        <a:lnSpc>
                          <a:spcPts val="157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Образовательная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область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81075">
                        <a:lnSpc>
                          <a:spcPts val="157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Вид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деятельности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68174">
                <a:tc>
                  <a:txBody>
                    <a:bodyPr/>
                    <a:lstStyle/>
                    <a:p>
                      <a:pPr marL="635" algn="ctr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6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Речевое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развитие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8580" marR="58419">
                        <a:lnSpc>
                          <a:spcPct val="95900"/>
                        </a:lnSpc>
                        <a:spcBef>
                          <a:spcPts val="65"/>
                        </a:spcBef>
                        <a:tabLst>
                          <a:tab pos="349885" algn="l"/>
                          <a:tab pos="808990" algn="l"/>
                          <a:tab pos="927735" algn="l"/>
                          <a:tab pos="1305560" algn="l"/>
                          <a:tab pos="1470025" algn="l"/>
                          <a:tab pos="1626870" algn="l"/>
                          <a:tab pos="1823720" algn="l"/>
                          <a:tab pos="1843405" algn="l"/>
                        </a:tabLst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Активизация</a:t>
                      </a:r>
                      <a:r>
                        <a:rPr sz="14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словаря</a:t>
                      </a:r>
                      <a:r>
                        <a:rPr sz="14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детей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	счет	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вв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я	в		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ечь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разных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частей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речи: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имен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прилагательных: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скрипучий,	хрустящий,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ис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й;		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аг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: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ежи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,		па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ае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,		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ае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,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скрипит.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8580" marR="59690" algn="just">
                        <a:lnSpc>
                          <a:spcPts val="1610"/>
                        </a:lnSpc>
                        <a:spcBef>
                          <a:spcPts val="1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Развитие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умения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детей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отвечать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вопросы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воспитателя.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 marR="659130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Беседа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«Что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мы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знаем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снеге?».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Чтение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рассказа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Н. Калининой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82245">
                        <a:lnSpc>
                          <a:spcPts val="152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«Снежный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колобок».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82245" marR="113664">
                        <a:lnSpc>
                          <a:spcPts val="162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Рассматривание картин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фотографий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зиме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описание.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8224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Словесное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упражнение: «Снег,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какой?»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82880" marR="51879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Беседа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тему: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«Снег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может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быть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опасным».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82880">
                        <a:lnSpc>
                          <a:spcPts val="152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Отгадывание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загадок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снеге,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зимних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82880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явлениях.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82880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Чтение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сказки «Снегурочка»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47088">
                <a:tc>
                  <a:txBody>
                    <a:bodyPr/>
                    <a:lstStyle/>
                    <a:p>
                      <a:pPr marL="635" algn="ctr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algn="just">
                        <a:lnSpc>
                          <a:spcPts val="155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Познавательное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развитие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56845" algn="just">
                        <a:lnSpc>
                          <a:spcPts val="1600"/>
                        </a:lnSpc>
                        <a:tabLst>
                          <a:tab pos="2102485" algn="l"/>
                        </a:tabLst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Знакомство	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8580" marR="60960" algn="just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характерными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свойствами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снега.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56845" algn="just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Формирование</a:t>
                      </a:r>
                      <a:r>
                        <a:rPr sz="1400" spc="40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spc="4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умения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8580" marR="59690" algn="just">
                        <a:lnSpc>
                          <a:spcPct val="95700"/>
                        </a:lnSpc>
                        <a:spcBef>
                          <a:spcPts val="30"/>
                        </a:spcBef>
                        <a:tabLst>
                          <a:tab pos="1685289" algn="l"/>
                        </a:tabLst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ана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ть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,	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ь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выводы,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устанавливать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причинно-следственные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и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зависимые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связи.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ts val="154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Опыт: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«Что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такое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снег?»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82245" marR="384175">
                        <a:lnSpc>
                          <a:spcPts val="162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Опыт: «Какой снег растает быстрее: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плотный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рыхлый?»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8224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Опыт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«Какого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цвета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снег?»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82245" marR="432434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Опыт «Почему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снег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мягкий?»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Эксперимент «Где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холоднее снег: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тепле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на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улице?»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82245">
                        <a:lnSpc>
                          <a:spcPts val="156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Опыт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«Куда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делась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Снегурочка?»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08888" y="719327"/>
          <a:ext cx="5944234" cy="41406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6870"/>
                <a:gridCol w="2260600"/>
                <a:gridCol w="3326764"/>
              </a:tblGrid>
              <a:tr h="2118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55064">
                <a:tc>
                  <a:txBody>
                    <a:bodyPr/>
                    <a:lstStyle/>
                    <a:p>
                      <a:pPr marL="635" algn="ctr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706755">
                        <a:lnSpc>
                          <a:spcPts val="1610"/>
                        </a:lnSpc>
                        <a:spcBef>
                          <a:spcPts val="3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Социально-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ник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ивн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е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развитие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8580" marR="71755">
                        <a:lnSpc>
                          <a:spcPts val="1620"/>
                        </a:lnSpc>
                        <a:spcBef>
                          <a:spcPts val="60"/>
                        </a:spcBef>
                        <a:tabLst>
                          <a:tab pos="1599565" algn="l"/>
                        </a:tabLst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пи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ие	ч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тв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коллективизма,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8580" marR="3175">
                        <a:lnSpc>
                          <a:spcPts val="1530"/>
                        </a:lnSpc>
                        <a:tabLst>
                          <a:tab pos="1591945" algn="l"/>
                        </a:tabLst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совместной	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работы,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8580" marR="72390">
                        <a:lnSpc>
                          <a:spcPts val="1610"/>
                        </a:lnSpc>
                        <a:spcBef>
                          <a:spcPts val="25"/>
                        </a:spcBef>
                        <a:tabLst>
                          <a:tab pos="1520190" algn="l"/>
                          <a:tab pos="2100580" algn="l"/>
                        </a:tabLst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вз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аи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йс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ия	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г	с  другом.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 marR="574675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Совместное проведение опытов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экспериментов.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8224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Совместное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изготовление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лэп-бука,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82245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коллективной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работы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-аппликации.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53539">
                <a:tc>
                  <a:txBody>
                    <a:bodyPr/>
                    <a:lstStyle/>
                    <a:p>
                      <a:pPr marL="635" algn="ctr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883919">
                        <a:lnSpc>
                          <a:spcPts val="1610"/>
                        </a:lnSpc>
                        <a:spcBef>
                          <a:spcPts val="30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  эстетическое 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95900"/>
                        </a:lnSpc>
                        <a:spcBef>
                          <a:spcPts val="5"/>
                        </a:spcBef>
                        <a:tabLst>
                          <a:tab pos="683895" algn="l"/>
                          <a:tab pos="935355" algn="l"/>
                          <a:tab pos="1290320" algn="l"/>
                          <a:tab pos="1473200" algn="l"/>
                          <a:tab pos="1704975" algn="l"/>
                        </a:tabLst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Развитие	художественно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э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ич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го		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пр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ия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детей,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умения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видеть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красот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снега,	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зимы,	как	времен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года.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 marR="762000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Аппликация «Зимний пейзаж».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Аппликация: «Снеговик».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82245">
                        <a:lnSpc>
                          <a:spcPts val="152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Оформление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лэп-бука «Что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мы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знаем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82245">
                        <a:lnSpc>
                          <a:spcPts val="16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снеге?»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0261">
                <a:tc>
                  <a:txBody>
                    <a:bodyPr/>
                    <a:lstStyle/>
                    <a:p>
                      <a:pPr marL="635" algn="ctr">
                        <a:lnSpc>
                          <a:spcPts val="159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71120">
                        <a:lnSpc>
                          <a:spcPct val="95000"/>
                        </a:lnSpc>
                        <a:tabLst>
                          <a:tab pos="115443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Физическое развитие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зв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ие	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га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активности детей.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 marR="218440">
                        <a:lnSpc>
                          <a:spcPts val="161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Подвижная игра: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«Снеговик», «Два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Мороза»,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«Снежки»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(как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физминутки)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067765" y="4727462"/>
            <a:ext cx="5969000" cy="4964430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75"/>
              </a:spcBef>
            </a:pPr>
            <a:r>
              <a:rPr sz="1400" b="1" spc="-5" dirty="0">
                <a:latin typeface="Times New Roman"/>
                <a:cs typeface="Times New Roman"/>
              </a:rPr>
              <a:t>Содержание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проекта</a:t>
            </a:r>
            <a:endParaRPr sz="1400">
              <a:latin typeface="Times New Roman"/>
              <a:cs typeface="Times New Roman"/>
            </a:endParaRPr>
          </a:p>
          <a:p>
            <a:pPr marL="759460" algn="just">
              <a:lnSpc>
                <a:spcPts val="1630"/>
              </a:lnSpc>
              <a:spcBef>
                <a:spcPts val="875"/>
              </a:spcBef>
            </a:pPr>
            <a:r>
              <a:rPr sz="1400" b="1" dirty="0">
                <a:latin typeface="Times New Roman"/>
                <a:cs typeface="Times New Roman"/>
              </a:rPr>
              <a:t>5.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Сущность</a:t>
            </a:r>
            <a:r>
              <a:rPr sz="1400" b="1" spc="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опытно-экспериментальной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деятельности</a:t>
            </a:r>
            <a:endParaRPr sz="1400">
              <a:latin typeface="Times New Roman"/>
              <a:cs typeface="Times New Roman"/>
            </a:endParaRPr>
          </a:p>
          <a:p>
            <a:pPr marL="12700" marR="5715" indent="359410" algn="just">
              <a:lnSpc>
                <a:spcPct val="95800"/>
              </a:lnSpc>
              <a:spcBef>
                <a:spcPts val="25"/>
              </a:spcBef>
            </a:pPr>
            <a:r>
              <a:rPr sz="1400" dirty="0">
                <a:latin typeface="Times New Roman"/>
                <a:cs typeface="Times New Roman"/>
              </a:rPr>
              <a:t>Детям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свойственна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любознательность.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протяжении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всего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дошкольного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возраста происходит познание </a:t>
            </a:r>
            <a:r>
              <a:rPr sz="1400" dirty="0">
                <a:latin typeface="Times New Roman"/>
                <a:cs typeface="Times New Roman"/>
              </a:rPr>
              <a:t>ребенком </a:t>
            </a:r>
            <a:r>
              <a:rPr sz="1400" spc="-5" dirty="0">
                <a:latin typeface="Times New Roman"/>
                <a:cs typeface="Times New Roman"/>
              </a:rPr>
              <a:t>окружающего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мира. </a:t>
            </a:r>
            <a:r>
              <a:rPr sz="1400" dirty="0">
                <a:latin typeface="Times New Roman"/>
                <a:cs typeface="Times New Roman"/>
              </a:rPr>
              <a:t> Очень </a:t>
            </a:r>
            <a:r>
              <a:rPr sz="1400" spc="-5" dirty="0">
                <a:latin typeface="Times New Roman"/>
                <a:cs typeface="Times New Roman"/>
              </a:rPr>
              <a:t>важно поддерживать детский </a:t>
            </a:r>
            <a:r>
              <a:rPr sz="1400" dirty="0">
                <a:latin typeface="Times New Roman"/>
                <a:cs typeface="Times New Roman"/>
              </a:rPr>
              <a:t>интерес к </a:t>
            </a:r>
            <a:r>
              <a:rPr sz="1400" spc="-5" dirty="0">
                <a:latin typeface="Times New Roman"/>
                <a:cs typeface="Times New Roman"/>
              </a:rPr>
              <a:t>познанию, создавать условия </a:t>
            </a:r>
            <a:r>
              <a:rPr sz="1400" dirty="0">
                <a:latin typeface="Times New Roman"/>
                <a:cs typeface="Times New Roman"/>
              </a:rPr>
              <a:t> для </a:t>
            </a:r>
            <a:r>
              <a:rPr sz="1400" spc="-5" dirty="0">
                <a:latin typeface="Times New Roman"/>
                <a:cs typeface="Times New Roman"/>
              </a:rPr>
              <a:t>открытия </a:t>
            </a:r>
            <a:r>
              <a:rPr sz="1400" dirty="0">
                <a:latin typeface="Times New Roman"/>
                <a:cs typeface="Times New Roman"/>
              </a:rPr>
              <a:t>ребенком </a:t>
            </a:r>
            <a:r>
              <a:rPr sz="1400" spc="-5" dirty="0">
                <a:latin typeface="Times New Roman"/>
                <a:cs typeface="Times New Roman"/>
              </a:rPr>
              <a:t>нового как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знакомых объектах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явлениях, </a:t>
            </a:r>
            <a:r>
              <a:rPr sz="1400" dirty="0">
                <a:latin typeface="Times New Roman"/>
                <a:cs typeface="Times New Roman"/>
              </a:rPr>
              <a:t>так и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новых. </a:t>
            </a:r>
            <a:r>
              <a:rPr sz="1400" spc="-5" dirty="0">
                <a:latin typeface="Times New Roman"/>
                <a:cs typeface="Times New Roman"/>
              </a:rPr>
              <a:t>Познание происходит быстрее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эффективнее, </a:t>
            </a:r>
            <a:r>
              <a:rPr sz="1400" dirty="0">
                <a:latin typeface="Times New Roman"/>
                <a:cs typeface="Times New Roman"/>
              </a:rPr>
              <a:t>если ребенок </a:t>
            </a:r>
            <a:r>
              <a:rPr sz="1400" spc="-5" dirty="0">
                <a:latin typeface="Times New Roman"/>
                <a:cs typeface="Times New Roman"/>
              </a:rPr>
              <a:t>является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активным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участником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производит</a:t>
            </a:r>
            <a:r>
              <a:rPr sz="1400" dirty="0">
                <a:latin typeface="Times New Roman"/>
                <a:cs typeface="Times New Roman"/>
              </a:rPr>
              <a:t> ряд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практических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действий,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направленных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5" dirty="0">
                <a:latin typeface="Times New Roman"/>
                <a:cs typeface="Times New Roman"/>
              </a:rPr>
              <a:t>выявление нового знания, при этом он учится </a:t>
            </a:r>
            <a:r>
              <a:rPr sz="1400" dirty="0">
                <a:latin typeface="Times New Roman"/>
                <a:cs typeface="Times New Roman"/>
              </a:rPr>
              <a:t>не </a:t>
            </a:r>
            <a:r>
              <a:rPr sz="1400" spc="-5" dirty="0">
                <a:latin typeface="Times New Roman"/>
                <a:cs typeface="Times New Roman"/>
              </a:rPr>
              <a:t>только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выявлять признаки исследуемого явления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объекта, но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производить ряд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мыслительных действий: </a:t>
            </a:r>
            <a:r>
              <a:rPr sz="1400" dirty="0">
                <a:latin typeface="Times New Roman"/>
                <a:cs typeface="Times New Roman"/>
              </a:rPr>
              <a:t>делать </a:t>
            </a:r>
            <a:r>
              <a:rPr sz="1400" spc="-5" dirty="0">
                <a:latin typeface="Times New Roman"/>
                <a:cs typeface="Times New Roman"/>
              </a:rPr>
              <a:t>умозаключения, сравнивать, анализировать,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устанавливать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причинно-следственные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причинно-зависимые связи.</a:t>
            </a:r>
            <a:endParaRPr sz="1400">
              <a:latin typeface="Times New Roman"/>
              <a:cs typeface="Times New Roman"/>
            </a:endParaRPr>
          </a:p>
          <a:p>
            <a:pPr marL="12700" marR="6350" indent="359410" algn="just">
              <a:lnSpc>
                <a:spcPts val="161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Этому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способствует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организация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опытно-экспериментальной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деятельности</a:t>
            </a:r>
            <a:r>
              <a:rPr sz="1400" dirty="0">
                <a:latin typeface="Times New Roman"/>
                <a:cs typeface="Times New Roman"/>
              </a:rPr>
              <a:t> с</a:t>
            </a:r>
            <a:r>
              <a:rPr sz="1400" spc="-5" dirty="0">
                <a:latin typeface="Times New Roman"/>
                <a:cs typeface="Times New Roman"/>
              </a:rPr>
              <a:t> детьми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дошкольного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возраста..</a:t>
            </a:r>
            <a:endParaRPr sz="1400">
              <a:latin typeface="Times New Roman"/>
              <a:cs typeface="Times New Roman"/>
            </a:endParaRPr>
          </a:p>
          <a:p>
            <a:pPr marL="12700" marR="5080" indent="359410" algn="just">
              <a:lnSpc>
                <a:spcPts val="1610"/>
              </a:lnSpc>
              <a:spcBef>
                <a:spcPts val="5"/>
              </a:spcBef>
            </a:pPr>
            <a:r>
              <a:rPr sz="1400" spc="-5" dirty="0">
                <a:latin typeface="Times New Roman"/>
                <a:cs typeface="Times New Roman"/>
              </a:rPr>
              <a:t>«Экспериментирование»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понимается</a:t>
            </a:r>
            <a:r>
              <a:rPr sz="1400" dirty="0">
                <a:latin typeface="Times New Roman"/>
                <a:cs typeface="Times New Roman"/>
              </a:rPr>
              <a:t> как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особый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способ</a:t>
            </a:r>
            <a:r>
              <a:rPr sz="1400" dirty="0">
                <a:latin typeface="Times New Roman"/>
                <a:cs typeface="Times New Roman"/>
              </a:rPr>
              <a:t> духовно-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практического освоения действительности, направленный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5" dirty="0">
                <a:latin typeface="Times New Roman"/>
                <a:cs typeface="Times New Roman"/>
              </a:rPr>
              <a:t>создание </a:t>
            </a:r>
            <a:r>
              <a:rPr sz="1400" spc="-10" dirty="0">
                <a:latin typeface="Times New Roman"/>
                <a:cs typeface="Times New Roman"/>
              </a:rPr>
              <a:t>таких </a:t>
            </a:r>
            <a:r>
              <a:rPr sz="1400" spc="-5" dirty="0">
                <a:latin typeface="Times New Roman"/>
                <a:cs typeface="Times New Roman"/>
              </a:rPr>
              <a:t> условий,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которых предметы наиболее ярко обнаруживают </a:t>
            </a:r>
            <a:r>
              <a:rPr sz="1400" dirty="0">
                <a:latin typeface="Times New Roman"/>
                <a:cs typeface="Times New Roman"/>
              </a:rPr>
              <a:t>свою </a:t>
            </a:r>
            <a:r>
              <a:rPr sz="1400" spc="-5" dirty="0">
                <a:latin typeface="Times New Roman"/>
                <a:cs typeface="Times New Roman"/>
              </a:rPr>
              <a:t>сущность,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скрытую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обычных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ситуациях.</a:t>
            </a:r>
            <a:endParaRPr sz="1400">
              <a:latin typeface="Times New Roman"/>
              <a:cs typeface="Times New Roman"/>
            </a:endParaRPr>
          </a:p>
          <a:p>
            <a:pPr marL="372110" algn="just">
              <a:lnSpc>
                <a:spcPts val="1520"/>
              </a:lnSpc>
            </a:pPr>
            <a:r>
              <a:rPr sz="1400" dirty="0">
                <a:latin typeface="Times New Roman"/>
                <a:cs typeface="Times New Roman"/>
              </a:rPr>
              <a:t>В       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образовательном</a:t>
            </a:r>
            <a:r>
              <a:rPr sz="1400" spc="420" dirty="0">
                <a:latin typeface="Times New Roman"/>
                <a:cs typeface="Times New Roman"/>
              </a:rPr>
              <a:t>   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процессе</a:t>
            </a:r>
            <a:r>
              <a:rPr sz="1400" spc="420" dirty="0">
                <a:latin typeface="Times New Roman"/>
                <a:cs typeface="Times New Roman"/>
              </a:rPr>
              <a:t>    </a:t>
            </a:r>
            <a:r>
              <a:rPr sz="1400" spc="-5" dirty="0">
                <a:latin typeface="Times New Roman"/>
                <a:cs typeface="Times New Roman"/>
              </a:rPr>
              <a:t>дошкольного</a:t>
            </a:r>
            <a:r>
              <a:rPr sz="1400" spc="425" dirty="0">
                <a:latin typeface="Times New Roman"/>
                <a:cs typeface="Times New Roman"/>
              </a:rPr>
              <a:t>   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учреждения</a:t>
            </a:r>
            <a:endParaRPr sz="1400">
              <a:latin typeface="Times New Roman"/>
              <a:cs typeface="Times New Roman"/>
            </a:endParaRPr>
          </a:p>
          <a:p>
            <a:pPr marL="12700" marR="5715" algn="just">
              <a:lnSpc>
                <a:spcPct val="95900"/>
              </a:lnSpc>
              <a:spcBef>
                <a:spcPts val="35"/>
              </a:spcBef>
            </a:pPr>
            <a:r>
              <a:rPr sz="1400" spc="-5" dirty="0">
                <a:latin typeface="Times New Roman"/>
                <a:cs typeface="Times New Roman"/>
              </a:rPr>
              <a:t>экспериментирование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является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методом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обучения,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который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позволяет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ребенку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моделировать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своем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сознании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картину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мира,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основанную</a:t>
            </a:r>
            <a:r>
              <a:rPr sz="1400" dirty="0">
                <a:latin typeface="Times New Roman"/>
                <a:cs typeface="Times New Roman"/>
              </a:rPr>
              <a:t> на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собственных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наблюдениях,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опытах,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установлении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взаимозависимостей,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закономерностей.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297" y="895631"/>
            <a:ext cx="5969000" cy="7393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0380" algn="just">
              <a:lnSpc>
                <a:spcPts val="1645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Основные особенности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организации детского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экспериментирования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  <a:p>
            <a:pPr marL="2425700" algn="just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условиях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ДОУ</a:t>
            </a:r>
            <a:endParaRPr sz="1400">
              <a:latin typeface="Times New Roman"/>
              <a:cs typeface="Times New Roman"/>
            </a:endParaRPr>
          </a:p>
          <a:p>
            <a:pPr marL="551180" indent="-179070" algn="just">
              <a:lnSpc>
                <a:spcPts val="1610"/>
              </a:lnSpc>
              <a:buAutoNum type="arabicPeriod"/>
              <a:tabLst>
                <a:tab pos="551815" algn="l"/>
              </a:tabLst>
            </a:pPr>
            <a:r>
              <a:rPr sz="1400" spc="-5" dirty="0">
                <a:latin typeface="Times New Roman"/>
                <a:cs typeface="Times New Roman"/>
              </a:rPr>
              <a:t>Эксперимент должен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непродолжителен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времени.</a:t>
            </a:r>
            <a:endParaRPr sz="1400">
              <a:latin typeface="Times New Roman"/>
              <a:cs typeface="Times New Roman"/>
            </a:endParaRPr>
          </a:p>
          <a:p>
            <a:pPr marL="12700" marR="6350" indent="359410" algn="just">
              <a:lnSpc>
                <a:spcPts val="1610"/>
              </a:lnSpc>
              <a:spcBef>
                <a:spcPts val="80"/>
              </a:spcBef>
              <a:buAutoNum type="arabicPeriod"/>
              <a:tabLst>
                <a:tab pos="591185" algn="l"/>
              </a:tabLst>
            </a:pPr>
            <a:r>
              <a:rPr sz="1400" spc="-5" dirty="0">
                <a:latin typeface="Times New Roman"/>
                <a:cs typeface="Times New Roman"/>
              </a:rPr>
              <a:t>Необходимо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учитывать </a:t>
            </a:r>
            <a:r>
              <a:rPr sz="1400" dirty="0">
                <a:latin typeface="Times New Roman"/>
                <a:cs typeface="Times New Roman"/>
              </a:rPr>
              <a:t>то, что </a:t>
            </a:r>
            <a:r>
              <a:rPr sz="1400" spc="-5" dirty="0">
                <a:latin typeface="Times New Roman"/>
                <a:cs typeface="Times New Roman"/>
              </a:rPr>
              <a:t>дошкольникам трудно </a:t>
            </a:r>
            <a:r>
              <a:rPr sz="1400" dirty="0">
                <a:latin typeface="Times New Roman"/>
                <a:cs typeface="Times New Roman"/>
              </a:rPr>
              <a:t>работать без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речевого сопровождения (поскольку именно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старшем дошкольном возрасте </a:t>
            </a:r>
            <a:r>
              <a:rPr sz="1400" dirty="0">
                <a:latin typeface="Times New Roman"/>
                <a:cs typeface="Times New Roman"/>
              </a:rPr>
              <a:t> дети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проходят стадию проговаривания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своих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действий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вслух).</a:t>
            </a:r>
            <a:endParaRPr sz="1400">
              <a:latin typeface="Times New Roman"/>
              <a:cs typeface="Times New Roman"/>
            </a:endParaRPr>
          </a:p>
          <a:p>
            <a:pPr marL="12700" marR="5715" indent="359410" algn="just">
              <a:lnSpc>
                <a:spcPts val="1610"/>
              </a:lnSpc>
              <a:spcBef>
                <a:spcPts val="5"/>
              </a:spcBef>
              <a:buAutoNum type="arabicPeriod"/>
              <a:tabLst>
                <a:tab pos="635635" algn="l"/>
              </a:tabLst>
            </a:pPr>
            <a:r>
              <a:rPr sz="1400" spc="-5" dirty="0">
                <a:latin typeface="Times New Roman"/>
                <a:cs typeface="Times New Roman"/>
              </a:rPr>
              <a:t>Важно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учитывать</a:t>
            </a:r>
            <a:r>
              <a:rPr sz="1400" dirty="0">
                <a:latin typeface="Times New Roman"/>
                <a:cs typeface="Times New Roman"/>
              </a:rPr>
              <a:t> также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индивидуальные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различия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(темп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работы,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утомляемость).</a:t>
            </a:r>
            <a:endParaRPr sz="1400">
              <a:latin typeface="Times New Roman"/>
              <a:cs typeface="Times New Roman"/>
            </a:endParaRPr>
          </a:p>
          <a:p>
            <a:pPr marL="633095" indent="-260985" algn="just">
              <a:lnSpc>
                <a:spcPts val="1525"/>
              </a:lnSpc>
              <a:buAutoNum type="arabicPeriod"/>
              <a:tabLst>
                <a:tab pos="633730" algn="l"/>
              </a:tabLst>
            </a:pPr>
            <a:r>
              <a:rPr sz="1400" spc="-5" dirty="0">
                <a:latin typeface="Times New Roman"/>
                <a:cs typeface="Times New Roman"/>
              </a:rPr>
              <a:t>Необходимо</a:t>
            </a:r>
            <a:r>
              <a:rPr sz="1400" spc="6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учитывать</a:t>
            </a:r>
            <a:r>
              <a:rPr sz="1400" spc="6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право</a:t>
            </a:r>
            <a:r>
              <a:rPr sz="1400" spc="6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ребенка</a:t>
            </a:r>
            <a:r>
              <a:rPr sz="1400" spc="6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6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ошибку</a:t>
            </a:r>
            <a:r>
              <a:rPr sz="1400" spc="6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6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применять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800"/>
              </a:lnSpc>
              <a:spcBef>
                <a:spcPts val="35"/>
              </a:spcBef>
            </a:pPr>
            <a:r>
              <a:rPr sz="1400" spc="-5" dirty="0">
                <a:latin typeface="Times New Roman"/>
                <a:cs typeface="Times New Roman"/>
              </a:rPr>
              <a:t>адекватные способы вовлечения детей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работу, особенно тех, </a:t>
            </a:r>
            <a:r>
              <a:rPr sz="1400" dirty="0">
                <a:latin typeface="Times New Roman"/>
                <a:cs typeface="Times New Roman"/>
              </a:rPr>
              <a:t>у </a:t>
            </a:r>
            <a:r>
              <a:rPr sz="1400" spc="-5" dirty="0">
                <a:latin typeface="Times New Roman"/>
                <a:cs typeface="Times New Roman"/>
              </a:rPr>
              <a:t>которых </a:t>
            </a:r>
            <a:r>
              <a:rPr sz="1400" dirty="0">
                <a:latin typeface="Times New Roman"/>
                <a:cs typeface="Times New Roman"/>
              </a:rPr>
              <a:t>еще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сформировались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навыки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(дробление</a:t>
            </a:r>
            <a:r>
              <a:rPr sz="1400" dirty="0">
                <a:latin typeface="Times New Roman"/>
                <a:cs typeface="Times New Roman"/>
              </a:rPr>
              <a:t> одной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процедуры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несколько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мелких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действий,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поручаемых</a:t>
            </a:r>
            <a:r>
              <a:rPr sz="1400" dirty="0">
                <a:latin typeface="Times New Roman"/>
                <a:cs typeface="Times New Roman"/>
              </a:rPr>
              <a:t> разным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ребятам,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совместная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работа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воспитателя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помощь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воспитателя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детям,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воспитателя</a:t>
            </a:r>
            <a:r>
              <a:rPr sz="1400" dirty="0">
                <a:latin typeface="Times New Roman"/>
                <a:cs typeface="Times New Roman"/>
              </a:rPr>
              <a:t> по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указанию детей, сознательное допущение воспитателем неточностей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работе 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-5" dirty="0">
                <a:latin typeface="Times New Roman"/>
                <a:cs typeface="Times New Roman"/>
              </a:rPr>
              <a:t> т.д.).</a:t>
            </a:r>
            <a:endParaRPr sz="1400">
              <a:latin typeface="Times New Roman"/>
              <a:cs typeface="Times New Roman"/>
            </a:endParaRPr>
          </a:p>
          <a:p>
            <a:pPr marL="12700" marR="5080" indent="359410" algn="just">
              <a:lnSpc>
                <a:spcPts val="1610"/>
              </a:lnSpc>
              <a:spcBef>
                <a:spcPts val="40"/>
              </a:spcBef>
              <a:buAutoNum type="arabicPeriod" startAt="5"/>
              <a:tabLst>
                <a:tab pos="594360" algn="l"/>
              </a:tabLst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работе</a:t>
            </a:r>
            <a:r>
              <a:rPr sz="1400" dirty="0">
                <a:latin typeface="Times New Roman"/>
                <a:cs typeface="Times New Roman"/>
              </a:rPr>
              <a:t> с </a:t>
            </a:r>
            <a:r>
              <a:rPr sz="1400" spc="-5" dirty="0">
                <a:latin typeface="Times New Roman"/>
                <a:cs typeface="Times New Roman"/>
              </a:rPr>
              <a:t>детьми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нужно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стараться</a:t>
            </a:r>
            <a:r>
              <a:rPr sz="1400" dirty="0">
                <a:latin typeface="Times New Roman"/>
                <a:cs typeface="Times New Roman"/>
              </a:rPr>
              <a:t> не </a:t>
            </a:r>
            <a:r>
              <a:rPr sz="1400" spc="-5" dirty="0">
                <a:latin typeface="Times New Roman"/>
                <a:cs typeface="Times New Roman"/>
              </a:rPr>
              <a:t>проводить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четкой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границы </a:t>
            </a:r>
            <a:r>
              <a:rPr sz="1400" dirty="0">
                <a:latin typeface="Times New Roman"/>
                <a:cs typeface="Times New Roman"/>
              </a:rPr>
              <a:t> между </a:t>
            </a:r>
            <a:r>
              <a:rPr sz="1400" spc="-5" dirty="0">
                <a:latin typeface="Times New Roman"/>
                <a:cs typeface="Times New Roman"/>
              </a:rPr>
              <a:t>обыденной </a:t>
            </a:r>
            <a:r>
              <a:rPr sz="1400" dirty="0">
                <a:latin typeface="Times New Roman"/>
                <a:cs typeface="Times New Roman"/>
              </a:rPr>
              <a:t>жизнью и </a:t>
            </a:r>
            <a:r>
              <a:rPr sz="1400" spc="-5" dirty="0">
                <a:latin typeface="Times New Roman"/>
                <a:cs typeface="Times New Roman"/>
              </a:rPr>
              <a:t>обучением, </a:t>
            </a:r>
            <a:r>
              <a:rPr sz="1400" dirty="0">
                <a:latin typeface="Times New Roman"/>
                <a:cs typeface="Times New Roman"/>
              </a:rPr>
              <a:t>потому что </a:t>
            </a:r>
            <a:r>
              <a:rPr sz="1400" spc="-5" dirty="0">
                <a:latin typeface="Times New Roman"/>
                <a:cs typeface="Times New Roman"/>
              </a:rPr>
              <a:t>эксперименты </a:t>
            </a:r>
            <a:r>
              <a:rPr sz="1400" dirty="0">
                <a:latin typeface="Times New Roman"/>
                <a:cs typeface="Times New Roman"/>
              </a:rPr>
              <a:t>– </a:t>
            </a:r>
            <a:r>
              <a:rPr sz="1400" spc="-5" dirty="0">
                <a:latin typeface="Times New Roman"/>
                <a:cs typeface="Times New Roman"/>
              </a:rPr>
              <a:t>это </a:t>
            </a:r>
            <a:r>
              <a:rPr sz="1400" dirty="0">
                <a:latin typeface="Times New Roman"/>
                <a:cs typeface="Times New Roman"/>
              </a:rPr>
              <a:t>не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самоцель,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 способ ознакомления</a:t>
            </a:r>
            <a:r>
              <a:rPr sz="1400" dirty="0">
                <a:latin typeface="Times New Roman"/>
                <a:cs typeface="Times New Roman"/>
              </a:rPr>
              <a:t> с </a:t>
            </a:r>
            <a:r>
              <a:rPr sz="1400" spc="-5" dirty="0">
                <a:latin typeface="Times New Roman"/>
                <a:cs typeface="Times New Roman"/>
              </a:rPr>
              <a:t>миром,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котором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будут жить.</a:t>
            </a:r>
            <a:endParaRPr sz="1400">
              <a:latin typeface="Times New Roman"/>
              <a:cs typeface="Times New Roman"/>
            </a:endParaRPr>
          </a:p>
          <a:p>
            <a:pPr marL="551180" indent="-179070" algn="just">
              <a:lnSpc>
                <a:spcPts val="1530"/>
              </a:lnSpc>
              <a:buAutoNum type="arabicPeriod" startAt="5"/>
              <a:tabLst>
                <a:tab pos="551815" algn="l"/>
              </a:tabLst>
            </a:pPr>
            <a:r>
              <a:rPr sz="1400" spc="-5" dirty="0">
                <a:latin typeface="Times New Roman"/>
                <a:cs typeface="Times New Roman"/>
              </a:rPr>
              <a:t>Необходимо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также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учитывать возрастные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особенности </a:t>
            </a:r>
            <a:r>
              <a:rPr sz="1400" dirty="0">
                <a:latin typeface="Times New Roman"/>
                <a:cs typeface="Times New Roman"/>
              </a:rPr>
              <a:t>детей.</a:t>
            </a:r>
            <a:endParaRPr sz="1400">
              <a:latin typeface="Times New Roman"/>
              <a:cs typeface="Times New Roman"/>
            </a:endParaRPr>
          </a:p>
          <a:p>
            <a:pPr marL="1624965" algn="just">
              <a:lnSpc>
                <a:spcPts val="1614"/>
              </a:lnSpc>
            </a:pPr>
            <a:r>
              <a:rPr sz="1400" dirty="0">
                <a:latin typeface="Times New Roman"/>
                <a:cs typeface="Times New Roman"/>
              </a:rPr>
              <a:t>Этапы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исследовательской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деятельности.</a:t>
            </a:r>
            <a:endParaRPr sz="1400">
              <a:latin typeface="Times New Roman"/>
              <a:cs typeface="Times New Roman"/>
            </a:endParaRPr>
          </a:p>
          <a:p>
            <a:pPr marL="12700" marR="5715" indent="359410" algn="just">
              <a:lnSpc>
                <a:spcPts val="1610"/>
              </a:lnSpc>
              <a:spcBef>
                <a:spcPts val="75"/>
              </a:spcBef>
              <a:buAutoNum type="arabicPeriod"/>
              <a:tabLst>
                <a:tab pos="627380" algn="l"/>
              </a:tabLst>
            </a:pPr>
            <a:r>
              <a:rPr sz="1400" spc="-5" dirty="0">
                <a:latin typeface="Times New Roman"/>
                <a:cs typeface="Times New Roman"/>
              </a:rPr>
              <a:t>Выбор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темы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исследования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(мотивация,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выделение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постановка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проблемы)</a:t>
            </a:r>
            <a:endParaRPr sz="1400">
              <a:latin typeface="Times New Roman"/>
              <a:cs typeface="Times New Roman"/>
            </a:endParaRPr>
          </a:p>
          <a:p>
            <a:pPr marL="550545" indent="-179070" algn="just">
              <a:lnSpc>
                <a:spcPts val="1525"/>
              </a:lnSpc>
              <a:buAutoNum type="arabicPeriod"/>
              <a:tabLst>
                <a:tab pos="551180" algn="l"/>
              </a:tabLst>
            </a:pPr>
            <a:r>
              <a:rPr sz="1400" spc="-5" dirty="0">
                <a:latin typeface="Times New Roman"/>
                <a:cs typeface="Times New Roman"/>
              </a:rPr>
              <a:t>Определение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цели</a:t>
            </a:r>
            <a:r>
              <a:rPr sz="1400" dirty="0">
                <a:latin typeface="Times New Roman"/>
                <a:cs typeface="Times New Roman"/>
              </a:rPr>
              <a:t> и </a:t>
            </a:r>
            <a:r>
              <a:rPr sz="1400" spc="-5" dirty="0">
                <a:latin typeface="Times New Roman"/>
                <a:cs typeface="Times New Roman"/>
              </a:rPr>
              <a:t>задачи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исследованаия.</a:t>
            </a:r>
            <a:endParaRPr sz="1400">
              <a:latin typeface="Times New Roman"/>
              <a:cs typeface="Times New Roman"/>
            </a:endParaRPr>
          </a:p>
          <a:p>
            <a:pPr marL="12700" marR="6350" indent="359410" algn="just">
              <a:lnSpc>
                <a:spcPct val="96100"/>
              </a:lnSpc>
              <a:spcBef>
                <a:spcPts val="30"/>
              </a:spcBef>
            </a:pPr>
            <a:r>
              <a:rPr sz="1400" spc="-5" dirty="0">
                <a:latin typeface="Times New Roman"/>
                <a:cs typeface="Times New Roman"/>
              </a:rPr>
              <a:t>Определить </a:t>
            </a:r>
            <a:r>
              <a:rPr sz="1400" dirty="0">
                <a:latin typeface="Times New Roman"/>
                <a:cs typeface="Times New Roman"/>
              </a:rPr>
              <a:t>цель </a:t>
            </a:r>
            <a:r>
              <a:rPr sz="1400" spc="-5" dirty="0">
                <a:latin typeface="Times New Roman"/>
                <a:cs typeface="Times New Roman"/>
              </a:rPr>
              <a:t>исследования </a:t>
            </a:r>
            <a:r>
              <a:rPr sz="1400" dirty="0">
                <a:latin typeface="Times New Roman"/>
                <a:cs typeface="Times New Roman"/>
              </a:rPr>
              <a:t>– </a:t>
            </a:r>
            <a:r>
              <a:rPr sz="1400" spc="-5" dirty="0">
                <a:latin typeface="Times New Roman"/>
                <a:cs typeface="Times New Roman"/>
              </a:rPr>
              <a:t>значит ответить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5" dirty="0">
                <a:latin typeface="Times New Roman"/>
                <a:cs typeface="Times New Roman"/>
              </a:rPr>
              <a:t>вопрос 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5" dirty="0">
                <a:latin typeface="Times New Roman"/>
                <a:cs typeface="Times New Roman"/>
              </a:rPr>
              <a:t>том, зачем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ты его проводишь. </a:t>
            </a:r>
            <a:r>
              <a:rPr sz="1400" dirty="0">
                <a:latin typeface="Times New Roman"/>
                <a:cs typeface="Times New Roman"/>
              </a:rPr>
              <a:t>Задачи </a:t>
            </a:r>
            <a:r>
              <a:rPr sz="1400" spc="-5" dirty="0">
                <a:latin typeface="Times New Roman"/>
                <a:cs typeface="Times New Roman"/>
              </a:rPr>
              <a:t>уточняют </a:t>
            </a:r>
            <a:r>
              <a:rPr sz="1400" spc="-10" dirty="0">
                <a:latin typeface="Times New Roman"/>
                <a:cs typeface="Times New Roman"/>
              </a:rPr>
              <a:t>цель </a:t>
            </a:r>
            <a:r>
              <a:rPr sz="1400" spc="-5" dirty="0">
                <a:latin typeface="Times New Roman"/>
                <a:cs typeface="Times New Roman"/>
              </a:rPr>
              <a:t>исследования,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них описываются </a:t>
            </a:r>
            <a:r>
              <a:rPr sz="1400" dirty="0">
                <a:latin typeface="Times New Roman"/>
                <a:cs typeface="Times New Roman"/>
              </a:rPr>
              <a:t> основные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шаги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исследования.</a:t>
            </a:r>
            <a:endParaRPr sz="1400">
              <a:latin typeface="Times New Roman"/>
              <a:cs typeface="Times New Roman"/>
            </a:endParaRPr>
          </a:p>
          <a:p>
            <a:pPr marL="12700" marR="5080" indent="359410" algn="just">
              <a:lnSpc>
                <a:spcPts val="1610"/>
              </a:lnSpc>
              <a:spcBef>
                <a:spcPts val="35"/>
              </a:spcBef>
              <a:buAutoNum type="arabicPeriod" startAt="3"/>
              <a:tabLst>
                <a:tab pos="616585" algn="l"/>
              </a:tabLst>
            </a:pPr>
            <a:r>
              <a:rPr sz="1400" spc="-5" dirty="0">
                <a:latin typeface="Times New Roman"/>
                <a:cs typeface="Times New Roman"/>
              </a:rPr>
              <a:t>Гипотеза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исследования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(выдвижение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гипотезы;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обсуждение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идей,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предположений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взрослого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поводу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возникших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вопросов,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проблем).</a:t>
            </a:r>
            <a:endParaRPr sz="1400">
              <a:latin typeface="Times New Roman"/>
              <a:cs typeface="Times New Roman"/>
            </a:endParaRPr>
          </a:p>
          <a:p>
            <a:pPr marL="372110" algn="just">
              <a:lnSpc>
                <a:spcPts val="1525"/>
              </a:lnSpc>
            </a:pPr>
            <a:r>
              <a:rPr sz="1400" spc="-5" dirty="0">
                <a:latin typeface="Times New Roman"/>
                <a:cs typeface="Times New Roman"/>
              </a:rPr>
              <a:t>Гипотеза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это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предположение,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рассуждение,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догадка,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ещё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доказанная</a:t>
            </a:r>
            <a:endParaRPr sz="1400">
              <a:latin typeface="Times New Roman"/>
              <a:cs typeface="Times New Roman"/>
            </a:endParaRPr>
          </a:p>
          <a:p>
            <a:pPr marL="12700" marR="6350" algn="just">
              <a:lnSpc>
                <a:spcPts val="1610"/>
              </a:lnSpc>
              <a:spcBef>
                <a:spcPts val="80"/>
              </a:spcBef>
            </a:pP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подтверждённая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опытом.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Обычно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гипотезы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начинаются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словами: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предположим…, допустим…, возможно, </a:t>
            </a:r>
            <a:r>
              <a:rPr sz="1400" dirty="0">
                <a:latin typeface="Times New Roman"/>
                <a:cs typeface="Times New Roman"/>
              </a:rPr>
              <a:t>что,</a:t>
            </a:r>
            <a:r>
              <a:rPr sz="1400" spc="-5" dirty="0">
                <a:latin typeface="Times New Roman"/>
                <a:cs typeface="Times New Roman"/>
              </a:rPr>
              <a:t> если…</a:t>
            </a:r>
            <a:endParaRPr sz="1400">
              <a:latin typeface="Times New Roman"/>
              <a:cs typeface="Times New Roman"/>
            </a:endParaRPr>
          </a:p>
          <a:p>
            <a:pPr marL="643255" indent="-271780" algn="just">
              <a:lnSpc>
                <a:spcPts val="1535"/>
              </a:lnSpc>
              <a:buAutoNum type="arabicPeriod" startAt="4"/>
              <a:tabLst>
                <a:tab pos="643890" algn="l"/>
              </a:tabLst>
            </a:pPr>
            <a:r>
              <a:rPr sz="1400" spc="-5" dirty="0">
                <a:latin typeface="Times New Roman"/>
                <a:cs typeface="Times New Roman"/>
              </a:rPr>
              <a:t>План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работы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(поиск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возможных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вариантов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решения,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сбор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материала;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ts val="1610"/>
              </a:lnSpc>
              <a:spcBef>
                <a:spcPts val="80"/>
              </a:spcBef>
            </a:pPr>
            <a:r>
              <a:rPr sz="1400" spc="-5" dirty="0">
                <a:latin typeface="Times New Roman"/>
                <a:cs typeface="Times New Roman"/>
              </a:rPr>
              <a:t>опытная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проверка</a:t>
            </a:r>
            <a:r>
              <a:rPr sz="1400" dirty="0">
                <a:latin typeface="Times New Roman"/>
                <a:cs typeface="Times New Roman"/>
              </a:rPr>
              <a:t> или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предметно-символическая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фиксация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связей</a:t>
            </a:r>
            <a:r>
              <a:rPr sz="1400" dirty="0">
                <a:latin typeface="Times New Roman"/>
                <a:cs typeface="Times New Roman"/>
              </a:rPr>
              <a:t> и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отношений между </a:t>
            </a:r>
            <a:r>
              <a:rPr sz="1400" dirty="0">
                <a:latin typeface="Times New Roman"/>
                <a:cs typeface="Times New Roman"/>
              </a:rPr>
              <a:t>обсуждаемыми </a:t>
            </a:r>
            <a:r>
              <a:rPr sz="1400" spc="-5" dirty="0">
                <a:latin typeface="Times New Roman"/>
                <a:cs typeface="Times New Roman"/>
              </a:rPr>
              <a:t>предметами, явлениями). </a:t>
            </a:r>
            <a:r>
              <a:rPr sz="1400" dirty="0">
                <a:latin typeface="Times New Roman"/>
                <a:cs typeface="Times New Roman"/>
              </a:rPr>
              <a:t>Чтобы </a:t>
            </a:r>
            <a:r>
              <a:rPr sz="1400" spc="-5" dirty="0">
                <a:latin typeface="Times New Roman"/>
                <a:cs typeface="Times New Roman"/>
              </a:rPr>
              <a:t>составить </a:t>
            </a:r>
            <a:r>
              <a:rPr sz="1400" dirty="0">
                <a:latin typeface="Times New Roman"/>
                <a:cs typeface="Times New Roman"/>
              </a:rPr>
              <a:t> план </a:t>
            </a:r>
            <a:r>
              <a:rPr sz="1400" spc="-5" dirty="0">
                <a:latin typeface="Times New Roman"/>
                <a:cs typeface="Times New Roman"/>
              </a:rPr>
              <a:t>надо ответить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5" dirty="0">
                <a:latin typeface="Times New Roman"/>
                <a:cs typeface="Times New Roman"/>
              </a:rPr>
              <a:t>вопрос: </a:t>
            </a:r>
            <a:r>
              <a:rPr sz="1400" dirty="0">
                <a:latin typeface="Times New Roman"/>
                <a:cs typeface="Times New Roman"/>
              </a:rPr>
              <a:t>как </a:t>
            </a:r>
            <a:r>
              <a:rPr sz="1400" spc="-5" dirty="0">
                <a:latin typeface="Times New Roman"/>
                <a:cs typeface="Times New Roman"/>
              </a:rPr>
              <a:t>мы </a:t>
            </a:r>
            <a:r>
              <a:rPr sz="1400" dirty="0">
                <a:latin typeface="Times New Roman"/>
                <a:cs typeface="Times New Roman"/>
              </a:rPr>
              <a:t>может </a:t>
            </a:r>
            <a:r>
              <a:rPr sz="1400" spc="-5" dirty="0">
                <a:latin typeface="Times New Roman"/>
                <a:cs typeface="Times New Roman"/>
              </a:rPr>
              <a:t>узнать что-то </a:t>
            </a:r>
            <a:r>
              <a:rPr sz="1400" dirty="0">
                <a:latin typeface="Times New Roman"/>
                <a:cs typeface="Times New Roman"/>
              </a:rPr>
              <a:t>новое о том, </a:t>
            </a:r>
            <a:r>
              <a:rPr sz="1400" spc="-5" dirty="0">
                <a:latin typeface="Times New Roman"/>
                <a:cs typeface="Times New Roman"/>
              </a:rPr>
              <a:t>что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исследуем?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Какие материалы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нам</a:t>
            </a:r>
            <a:r>
              <a:rPr sz="1400" spc="-5" dirty="0">
                <a:latin typeface="Times New Roman"/>
                <a:cs typeface="Times New Roman"/>
              </a:rPr>
              <a:t> для </a:t>
            </a:r>
            <a:r>
              <a:rPr sz="1400" dirty="0">
                <a:latin typeface="Times New Roman"/>
                <a:cs typeface="Times New Roman"/>
              </a:rPr>
              <a:t>этого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потребуются?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65188" y="8253510"/>
            <a:ext cx="1606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latin typeface="Times New Roman"/>
                <a:cs typeface="Times New Roman"/>
              </a:rPr>
              <a:t>5.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27480" y="8253510"/>
            <a:ext cx="5608320" cy="4451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33930">
              <a:lnSpc>
                <a:spcPts val="1650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Проведение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эксперимента.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50"/>
              </a:lnSpc>
              <a:tabLst>
                <a:tab pos="887094" algn="l"/>
                <a:tab pos="2000885" algn="l"/>
                <a:tab pos="2243455" algn="l"/>
                <a:tab pos="2901315" algn="l"/>
                <a:tab pos="3878579" algn="l"/>
                <a:tab pos="4681855" algn="l"/>
                <a:tab pos="5515610" algn="l"/>
              </a:tabLst>
            </a:pP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spc="5" dirty="0">
                <a:latin typeface="Times New Roman"/>
                <a:cs typeface="Times New Roman"/>
              </a:rPr>
              <a:t>ро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	</a:t>
            </a:r>
            <a:r>
              <a:rPr sz="1400" spc="-15" dirty="0">
                <a:latin typeface="Times New Roman"/>
                <a:cs typeface="Times New Roman"/>
              </a:rPr>
              <a:t>э</a:t>
            </a:r>
            <a:r>
              <a:rPr sz="1400" dirty="0">
                <a:latin typeface="Times New Roman"/>
                <a:cs typeface="Times New Roman"/>
              </a:rPr>
              <a:t>кс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ри</a:t>
            </a:r>
            <a:r>
              <a:rPr sz="1400" spc="-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ент	–	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5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ит	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ь	к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е-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	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ия	с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7816" y="8664983"/>
            <a:ext cx="5968365" cy="126047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algn="just">
              <a:lnSpc>
                <a:spcPct val="95700"/>
              </a:lnSpc>
              <a:spcBef>
                <a:spcPts val="175"/>
              </a:spcBef>
            </a:pPr>
            <a:r>
              <a:rPr sz="1400" spc="-5" dirty="0">
                <a:latin typeface="Times New Roman"/>
                <a:cs typeface="Times New Roman"/>
              </a:rPr>
              <a:t>предметом исследования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определить, </a:t>
            </a:r>
            <a:r>
              <a:rPr sz="1400" dirty="0">
                <a:latin typeface="Times New Roman"/>
                <a:cs typeface="Times New Roman"/>
              </a:rPr>
              <a:t>что </a:t>
            </a:r>
            <a:r>
              <a:rPr sz="1400" spc="-5" dirty="0">
                <a:latin typeface="Times New Roman"/>
                <a:cs typeface="Times New Roman"/>
              </a:rPr>
              <a:t>изменилось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ходе эксперимента.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Необходимо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продумать</a:t>
            </a:r>
            <a:r>
              <a:rPr sz="1400" dirty="0">
                <a:latin typeface="Times New Roman"/>
                <a:cs typeface="Times New Roman"/>
              </a:rPr>
              <a:t> план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эксперимента: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какие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материалы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необходимы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его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проведения,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какие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действия</a:t>
            </a:r>
            <a:r>
              <a:rPr sz="1400" dirty="0">
                <a:latin typeface="Times New Roman"/>
                <a:cs typeface="Times New Roman"/>
              </a:rPr>
              <a:t> будем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выполнять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какой </a:t>
            </a:r>
            <a:r>
              <a:rPr sz="1400" spc="-5" dirty="0">
                <a:latin typeface="Times New Roman"/>
                <a:cs typeface="Times New Roman"/>
              </a:rPr>
              <a:t> последовательности.</a:t>
            </a:r>
            <a:r>
              <a:rPr sz="1400" dirty="0">
                <a:latin typeface="Times New Roman"/>
                <a:cs typeface="Times New Roman"/>
              </a:rPr>
              <a:t> После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использования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любого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метода,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необходимо </a:t>
            </a:r>
            <a:r>
              <a:rPr sz="1400" dirty="0">
                <a:latin typeface="Times New Roman"/>
                <a:cs typeface="Times New Roman"/>
              </a:rPr>
              <a:t> ответить на </a:t>
            </a:r>
            <a:r>
              <a:rPr sz="1400" spc="-5" dirty="0">
                <a:latin typeface="Times New Roman"/>
                <a:cs typeface="Times New Roman"/>
              </a:rPr>
              <a:t>вопрос: Какие можно сделать выводы </a:t>
            </a:r>
            <a:r>
              <a:rPr sz="1400" dirty="0">
                <a:latin typeface="Times New Roman"/>
                <a:cs typeface="Times New Roman"/>
              </a:rPr>
              <a:t>из </a:t>
            </a:r>
            <a:r>
              <a:rPr sz="1400" spc="-5" dirty="0">
                <a:latin typeface="Times New Roman"/>
                <a:cs typeface="Times New Roman"/>
              </a:rPr>
              <a:t>того, что мне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стало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известно.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832" y="689863"/>
            <a:ext cx="5967730" cy="167195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indent="359410">
              <a:lnSpc>
                <a:spcPts val="1620"/>
              </a:lnSpc>
              <a:spcBef>
                <a:spcPts val="204"/>
              </a:spcBef>
              <a:buAutoNum type="arabicPeriod" startAt="6"/>
              <a:tabLst>
                <a:tab pos="675005" algn="l"/>
                <a:tab pos="676275" algn="l"/>
                <a:tab pos="1859280" algn="l"/>
                <a:tab pos="2107565" algn="l"/>
                <a:tab pos="3002280" algn="l"/>
                <a:tab pos="3572510" algn="l"/>
                <a:tab pos="4277995" algn="l"/>
                <a:tab pos="5422265" algn="l"/>
              </a:tabLst>
            </a:pP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ение	с	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	(ес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	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тьм</a:t>
            </a:r>
            <a:r>
              <a:rPr sz="1400" dirty="0">
                <a:latin typeface="Times New Roman"/>
                <a:cs typeface="Times New Roman"/>
              </a:rPr>
              <a:t>и	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spc="5" dirty="0">
                <a:latin typeface="Times New Roman"/>
                <a:cs typeface="Times New Roman"/>
              </a:rPr>
              <a:t>ро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ись	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е  </a:t>
            </a:r>
            <a:r>
              <a:rPr sz="1400" spc="-5" dirty="0">
                <a:latin typeface="Times New Roman"/>
                <a:cs typeface="Times New Roman"/>
              </a:rPr>
              <a:t>исследования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или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проверялись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различные гипотезы).</a:t>
            </a:r>
            <a:endParaRPr sz="1400">
              <a:latin typeface="Times New Roman"/>
              <a:cs typeface="Times New Roman"/>
            </a:endParaRPr>
          </a:p>
          <a:p>
            <a:pPr marL="667385" indent="-295910">
              <a:lnSpc>
                <a:spcPts val="1530"/>
              </a:lnSpc>
              <a:buAutoNum type="arabicPeriod" startAt="6"/>
              <a:tabLst>
                <a:tab pos="667385" algn="l"/>
                <a:tab pos="668020" algn="l"/>
                <a:tab pos="1863725" algn="l"/>
                <a:tab pos="2467610" algn="l"/>
                <a:tab pos="3597910" algn="l"/>
                <a:tab pos="4582795" algn="l"/>
              </a:tabLst>
            </a:pPr>
            <a:r>
              <a:rPr sz="1400" spc="-5" dirty="0">
                <a:latin typeface="Times New Roman"/>
                <a:cs typeface="Times New Roman"/>
              </a:rPr>
              <a:t>Предложение	</a:t>
            </a:r>
            <a:r>
              <a:rPr sz="1400" dirty="0">
                <a:latin typeface="Times New Roman"/>
                <a:cs typeface="Times New Roman"/>
              </a:rPr>
              <a:t>детям	</a:t>
            </a:r>
            <a:r>
              <a:rPr sz="1400" spc="-5" dirty="0">
                <a:latin typeface="Times New Roman"/>
                <a:cs typeface="Times New Roman"/>
              </a:rPr>
              <a:t>предметного	материала,	обеспечивающего</a:t>
            </a:r>
            <a:endParaRPr sz="1400">
              <a:latin typeface="Times New Roman"/>
              <a:cs typeface="Times New Roman"/>
            </a:endParaRPr>
          </a:p>
          <a:p>
            <a:pPr marL="12700" marR="7620">
              <a:lnSpc>
                <a:spcPts val="1610"/>
              </a:lnSpc>
              <a:spcBef>
                <a:spcPts val="75"/>
              </a:spcBef>
            </a:pPr>
            <a:r>
              <a:rPr sz="1400" spc="-5" dirty="0">
                <a:latin typeface="Times New Roman"/>
                <a:cs typeface="Times New Roman"/>
              </a:rPr>
              <a:t>продолжение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исследования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свободной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деятельности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группе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дома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родителями.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525"/>
              </a:lnSpc>
            </a:pPr>
            <a:r>
              <a:rPr sz="1400" spc="-5" dirty="0">
                <a:latin typeface="Times New Roman"/>
                <a:cs typeface="Times New Roman"/>
              </a:rPr>
              <a:t>Опыт-это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наблюдение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явлениями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природы,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которое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производится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4"/>
              </a:lnSpc>
            </a:pPr>
            <a:r>
              <a:rPr sz="1400" spc="-5" dirty="0">
                <a:latin typeface="Times New Roman"/>
                <a:cs typeface="Times New Roman"/>
              </a:rPr>
              <a:t>специально организованных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условиях.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650"/>
              </a:lnSpc>
            </a:pPr>
            <a:r>
              <a:rPr sz="1400" dirty="0">
                <a:latin typeface="Times New Roman"/>
                <a:cs typeface="Times New Roman"/>
              </a:rPr>
              <a:t>Этапы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проведения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опытов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65010" y="2326374"/>
            <a:ext cx="161290" cy="1056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45"/>
              </a:lnSpc>
              <a:spcBef>
                <a:spcPts val="100"/>
              </a:spcBef>
            </a:pPr>
            <a:r>
              <a:rPr sz="1400" spc="5" dirty="0">
                <a:latin typeface="Times New Roman"/>
                <a:cs typeface="Times New Roman"/>
              </a:rPr>
              <a:t>1.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0"/>
              </a:lnSpc>
            </a:pPr>
            <a:r>
              <a:rPr sz="1400" spc="5" dirty="0">
                <a:latin typeface="Times New Roman"/>
                <a:cs typeface="Times New Roman"/>
              </a:rPr>
              <a:t>2.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0"/>
              </a:lnSpc>
            </a:pPr>
            <a:r>
              <a:rPr sz="1400" spc="5" dirty="0">
                <a:latin typeface="Times New Roman"/>
                <a:cs typeface="Times New Roman"/>
              </a:rPr>
              <a:t>3.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0"/>
              </a:lnSpc>
            </a:pPr>
            <a:r>
              <a:rPr sz="1400" spc="5" dirty="0">
                <a:latin typeface="Times New Roman"/>
                <a:cs typeface="Times New Roman"/>
              </a:rPr>
              <a:t>4.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45"/>
              </a:lnSpc>
            </a:pPr>
            <a:r>
              <a:rPr sz="1400" spc="5" dirty="0">
                <a:latin typeface="Times New Roman"/>
                <a:cs typeface="Times New Roman"/>
              </a:rPr>
              <a:t>5.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49019" y="2326374"/>
            <a:ext cx="3385820" cy="105664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852805">
              <a:lnSpc>
                <a:spcPts val="1610"/>
              </a:lnSpc>
              <a:spcBef>
                <a:spcPts val="215"/>
              </a:spcBef>
            </a:pPr>
            <a:r>
              <a:rPr sz="1400" spc="-5" dirty="0">
                <a:latin typeface="Times New Roman"/>
                <a:cs typeface="Times New Roman"/>
              </a:rPr>
              <a:t>Постановка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проблемы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(задачи). </a:t>
            </a:r>
            <a:r>
              <a:rPr sz="1400" dirty="0">
                <a:latin typeface="Times New Roman"/>
                <a:cs typeface="Times New Roman"/>
              </a:rPr>
              <a:t> Поиск </a:t>
            </a:r>
            <a:r>
              <a:rPr sz="1400" spc="-5" dirty="0">
                <a:latin typeface="Times New Roman"/>
                <a:cs typeface="Times New Roman"/>
              </a:rPr>
              <a:t>путей решения проблемы.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Проведение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опытов.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25"/>
              </a:lnSpc>
            </a:pPr>
            <a:r>
              <a:rPr sz="1400" spc="-5" dirty="0">
                <a:latin typeface="Times New Roman"/>
                <a:cs typeface="Times New Roman"/>
              </a:rPr>
              <a:t>Фиксация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наблюдений.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45"/>
              </a:lnSpc>
            </a:pPr>
            <a:r>
              <a:rPr sz="1400" spc="-5" dirty="0">
                <a:latin typeface="Times New Roman"/>
                <a:cs typeface="Times New Roman"/>
              </a:rPr>
              <a:t>Обсуждение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результатов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формулировка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7119" y="3517900"/>
            <a:ext cx="8470581" cy="666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8455">
              <a:lnSpc>
                <a:spcPts val="1645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выводов.</a:t>
            </a:r>
            <a:endParaRPr sz="1400" dirty="0">
              <a:latin typeface="Times New Roman"/>
              <a:cs typeface="Times New Roman"/>
            </a:endParaRPr>
          </a:p>
          <a:p>
            <a:pPr marL="12700" marR="6985" indent="359410" algn="just">
              <a:lnSpc>
                <a:spcPts val="1610"/>
              </a:lnSpc>
              <a:spcBef>
                <a:spcPts val="80"/>
              </a:spcBef>
            </a:pPr>
            <a:r>
              <a:rPr sz="1400" dirty="0">
                <a:latin typeface="Times New Roman"/>
                <a:cs typeface="Times New Roman"/>
              </a:rPr>
              <a:t>Таким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образом,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опытно-экспериментальная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деятельность</a:t>
            </a:r>
            <a:r>
              <a:rPr sz="1400" dirty="0">
                <a:latin typeface="Times New Roman"/>
                <a:cs typeface="Times New Roman"/>
              </a:rPr>
              <a:t> -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наиболее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успешный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путь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ознакомления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</a:t>
            </a:r>
            <a:r>
              <a:rPr sz="1400" dirty="0">
                <a:latin typeface="Times New Roman"/>
                <a:cs typeface="Times New Roman"/>
              </a:rPr>
              <a:t> 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окружающим</a:t>
            </a:r>
            <a:r>
              <a:rPr sz="1400" dirty="0">
                <a:latin typeface="Times New Roman"/>
                <a:cs typeface="Times New Roman"/>
              </a:rPr>
              <a:t> миром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наиболее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эффективный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способ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развития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мыслительных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процессов.</a:t>
            </a:r>
            <a:endParaRPr sz="1400" dirty="0">
              <a:latin typeface="Times New Roman"/>
              <a:cs typeface="Times New Roman"/>
            </a:endParaRPr>
          </a:p>
          <a:p>
            <a:pPr marL="2426970" marR="391160" indent="-2030095" algn="just">
              <a:lnSpc>
                <a:spcPts val="1610"/>
              </a:lnSpc>
              <a:spcBef>
                <a:spcPts val="15"/>
              </a:spcBef>
            </a:pPr>
            <a:r>
              <a:rPr sz="1400" b="1" dirty="0">
                <a:latin typeface="Times New Roman"/>
                <a:cs typeface="Times New Roman"/>
              </a:rPr>
              <a:t>6. Особенности </a:t>
            </a:r>
            <a:r>
              <a:rPr sz="1400" b="1" spc="-5" dirty="0">
                <a:latin typeface="Times New Roman"/>
                <a:cs typeface="Times New Roman"/>
              </a:rPr>
              <a:t>руководства экспериментальной деятельностью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дошкольника</a:t>
            </a:r>
            <a:endParaRPr sz="1400" dirty="0">
              <a:latin typeface="Times New Roman"/>
              <a:cs typeface="Times New Roman"/>
            </a:endParaRPr>
          </a:p>
          <a:p>
            <a:pPr marL="372110" algn="just">
              <a:lnSpc>
                <a:spcPts val="1510"/>
              </a:lnSpc>
            </a:pPr>
            <a:r>
              <a:rPr sz="1400" dirty="0">
                <a:latin typeface="Times New Roman"/>
                <a:cs typeface="Times New Roman"/>
              </a:rPr>
              <a:t>Роль</a:t>
            </a:r>
            <a:r>
              <a:rPr sz="1400" spc="6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педагога</a:t>
            </a:r>
            <a:r>
              <a:rPr sz="1400" spc="6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6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экспериментировании</a:t>
            </a:r>
            <a:r>
              <a:rPr sz="1400" spc="6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является</a:t>
            </a:r>
            <a:r>
              <a:rPr sz="1400" spc="6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ведущей</a:t>
            </a:r>
            <a:r>
              <a:rPr sz="1400" spc="6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6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любом</a:t>
            </a:r>
            <a:endParaRPr sz="1400" dirty="0">
              <a:latin typeface="Times New Roman"/>
              <a:cs typeface="Times New Roman"/>
            </a:endParaRPr>
          </a:p>
          <a:p>
            <a:pPr marL="12700" marR="6350" algn="just">
              <a:lnSpc>
                <a:spcPts val="1610"/>
              </a:lnSpc>
              <a:spcBef>
                <a:spcPts val="80"/>
              </a:spcBef>
            </a:pPr>
            <a:r>
              <a:rPr sz="1400" spc="-5" dirty="0">
                <a:latin typeface="Times New Roman"/>
                <a:cs typeface="Times New Roman"/>
              </a:rPr>
              <a:t>возрасте. Педагог непосредственно участвует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эксперименте таким </a:t>
            </a:r>
            <a:r>
              <a:rPr sz="1400" dirty="0">
                <a:latin typeface="Times New Roman"/>
                <a:cs typeface="Times New Roman"/>
              </a:rPr>
              <a:t>образом,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чтобы быть для </a:t>
            </a:r>
            <a:r>
              <a:rPr sz="1400" spc="-5" dirty="0">
                <a:latin typeface="Times New Roman"/>
                <a:cs typeface="Times New Roman"/>
              </a:rPr>
              <a:t>детей равноправным партнером, руководить экспериментом </a:t>
            </a:r>
            <a:r>
              <a:rPr sz="1400" dirty="0">
                <a:latin typeface="Times New Roman"/>
                <a:cs typeface="Times New Roman"/>
              </a:rPr>
              <a:t> так,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сохранялось чувство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самостоятельности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открытия.</a:t>
            </a:r>
            <a:endParaRPr sz="1400" dirty="0">
              <a:latin typeface="Times New Roman"/>
              <a:cs typeface="Times New Roman"/>
            </a:endParaRPr>
          </a:p>
          <a:p>
            <a:pPr marL="372110" algn="just">
              <a:lnSpc>
                <a:spcPts val="1525"/>
              </a:lnSpc>
            </a:pPr>
            <a:r>
              <a:rPr sz="1400" spc="-5" dirty="0">
                <a:latin typeface="Times New Roman"/>
                <a:cs typeface="Times New Roman"/>
              </a:rPr>
              <a:t>Подготовка</a:t>
            </a:r>
            <a:r>
              <a:rPr sz="1400" spc="5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проведению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экспериментов</a:t>
            </a:r>
            <a:r>
              <a:rPr sz="1400" spc="5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начинается</a:t>
            </a:r>
            <a:r>
              <a:rPr sz="1400" spc="5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определения</a:t>
            </a:r>
            <a:endParaRPr sz="14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900"/>
              </a:lnSpc>
              <a:spcBef>
                <a:spcPts val="35"/>
              </a:spcBef>
            </a:pPr>
            <a:r>
              <a:rPr sz="1400" dirty="0">
                <a:latin typeface="Times New Roman"/>
                <a:cs typeface="Times New Roman"/>
              </a:rPr>
              <a:t>педагогом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текущих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дидактических</a:t>
            </a:r>
            <a:r>
              <a:rPr sz="1400" dirty="0">
                <a:latin typeface="Times New Roman"/>
                <a:cs typeface="Times New Roman"/>
              </a:rPr>
              <a:t> задач.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Затем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выбирается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объект,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соответствующий требованиям. Воспитатель знакомится </a:t>
            </a:r>
            <a:r>
              <a:rPr sz="1400" dirty="0">
                <a:latin typeface="Times New Roman"/>
                <a:cs typeface="Times New Roman"/>
              </a:rPr>
              <a:t>с ним </a:t>
            </a:r>
            <a:r>
              <a:rPr sz="1400" spc="-5" dirty="0">
                <a:latin typeface="Times New Roman"/>
                <a:cs typeface="Times New Roman"/>
              </a:rPr>
              <a:t>заранее </a:t>
            </a:r>
            <a:r>
              <a:rPr sz="1400" dirty="0">
                <a:latin typeface="Times New Roman"/>
                <a:cs typeface="Times New Roman"/>
              </a:rPr>
              <a:t>– и </a:t>
            </a:r>
            <a:r>
              <a:rPr sz="1400" spc="-5" dirty="0">
                <a:latin typeface="Times New Roman"/>
                <a:cs typeface="Times New Roman"/>
              </a:rPr>
              <a:t>на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практике,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литературе.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Одновременно</a:t>
            </a:r>
            <a:r>
              <a:rPr sz="1400" dirty="0">
                <a:latin typeface="Times New Roman"/>
                <a:cs typeface="Times New Roman"/>
              </a:rPr>
              <a:t> он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осваивает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технику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экспериментирования,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 </a:t>
            </a:r>
            <a:r>
              <a:rPr sz="1400" spc="-5" dirty="0">
                <a:latin typeface="Times New Roman"/>
                <a:cs typeface="Times New Roman"/>
              </a:rPr>
              <a:t>та ему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незнакома.</a:t>
            </a:r>
          </a:p>
          <a:p>
            <a:pPr marL="12700" marR="6985" indent="359410" algn="just">
              <a:lnSpc>
                <a:spcPts val="161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В процессе </a:t>
            </a:r>
            <a:r>
              <a:rPr sz="1400" spc="-5" dirty="0">
                <a:latin typeface="Times New Roman"/>
                <a:cs typeface="Times New Roman"/>
              </a:rPr>
              <a:t>экспериментирования </a:t>
            </a:r>
            <a:r>
              <a:rPr sz="1400" dirty="0">
                <a:latin typeface="Times New Roman"/>
                <a:cs typeface="Times New Roman"/>
              </a:rPr>
              <a:t>нет </a:t>
            </a:r>
            <a:r>
              <a:rPr sz="1400" spc="-5" dirty="0">
                <a:latin typeface="Times New Roman"/>
                <a:cs typeface="Times New Roman"/>
              </a:rPr>
              <a:t>строгой регламентации времени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возможно варьирование заранее намеченного плана, </a:t>
            </a:r>
            <a:r>
              <a:rPr sz="1400" dirty="0">
                <a:latin typeface="Times New Roman"/>
                <a:cs typeface="Times New Roman"/>
              </a:rPr>
              <a:t>так </a:t>
            </a:r>
            <a:r>
              <a:rPr sz="1400" spc="-5" dirty="0">
                <a:latin typeface="Times New Roman"/>
                <a:cs typeface="Times New Roman"/>
              </a:rPr>
              <a:t>как непредсказуемы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предложения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предложения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Продолжительность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эксперимента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определяется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особенностями изучаемого явления,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наличием свободного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времени,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состоянием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отношением</a:t>
            </a:r>
            <a:r>
              <a:rPr sz="1400" dirty="0">
                <a:latin typeface="Times New Roman"/>
                <a:cs typeface="Times New Roman"/>
              </a:rPr>
              <a:t> 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данному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виду </a:t>
            </a:r>
            <a:r>
              <a:rPr sz="1400" dirty="0">
                <a:latin typeface="Times New Roman"/>
                <a:cs typeface="Times New Roman"/>
              </a:rPr>
              <a:t>деятельности.</a:t>
            </a:r>
          </a:p>
          <a:p>
            <a:pPr marL="12700" marR="6985" indent="359410" algn="just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Предлагая</a:t>
            </a:r>
            <a:r>
              <a:rPr sz="1400" dirty="0">
                <a:latin typeface="Times New Roman"/>
                <a:cs typeface="Times New Roman"/>
              </a:rPr>
              <a:t> детям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поставить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воспитатель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сообщает</a:t>
            </a:r>
            <a:r>
              <a:rPr sz="1400" dirty="0">
                <a:latin typeface="Times New Roman"/>
                <a:cs typeface="Times New Roman"/>
              </a:rPr>
              <a:t> им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цель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или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задачу, которая </a:t>
            </a:r>
            <a:r>
              <a:rPr sz="1400" dirty="0">
                <a:latin typeface="Times New Roman"/>
                <a:cs typeface="Times New Roman"/>
              </a:rPr>
              <a:t>должна </a:t>
            </a:r>
            <a:r>
              <a:rPr sz="1400" spc="-5" dirty="0">
                <a:latin typeface="Times New Roman"/>
                <a:cs typeface="Times New Roman"/>
              </a:rPr>
              <a:t>быть решена, </a:t>
            </a:r>
            <a:r>
              <a:rPr sz="1400" dirty="0">
                <a:latin typeface="Times New Roman"/>
                <a:cs typeface="Times New Roman"/>
              </a:rPr>
              <a:t>дает </a:t>
            </a:r>
            <a:r>
              <a:rPr sz="1400" spc="-5" dirty="0">
                <a:latin typeface="Times New Roman"/>
                <a:cs typeface="Times New Roman"/>
              </a:rPr>
              <a:t>время на обдумывание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затем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привлекает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</a:t>
            </a:r>
            <a:r>
              <a:rPr sz="1400" dirty="0">
                <a:latin typeface="Times New Roman"/>
                <a:cs typeface="Times New Roman"/>
              </a:rPr>
              <a:t> к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обсуждению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методики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хода </a:t>
            </a:r>
            <a:r>
              <a:rPr sz="1400" spc="-5" dirty="0">
                <a:latin typeface="Times New Roman"/>
                <a:cs typeface="Times New Roman"/>
              </a:rPr>
              <a:t>эксперимента.</a:t>
            </a:r>
            <a:endParaRPr sz="1400" dirty="0">
              <a:latin typeface="Times New Roman"/>
              <a:cs typeface="Times New Roman"/>
            </a:endParaRPr>
          </a:p>
          <a:p>
            <a:pPr marL="372110" algn="just">
              <a:lnSpc>
                <a:spcPts val="1525"/>
              </a:lnSpc>
            </a:pPr>
            <a:r>
              <a:rPr sz="1400" spc="-5" dirty="0">
                <a:latin typeface="Times New Roman"/>
                <a:cs typeface="Times New Roman"/>
              </a:rPr>
              <a:t>Нежелательно</a:t>
            </a:r>
            <a:r>
              <a:rPr sz="1400" spc="6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заранее</a:t>
            </a:r>
            <a:r>
              <a:rPr sz="1400" spc="6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предсказывать</a:t>
            </a:r>
            <a:r>
              <a:rPr sz="1400" spc="6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конечный</a:t>
            </a:r>
            <a:r>
              <a:rPr sz="1400" spc="6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результат:</a:t>
            </a:r>
            <a:r>
              <a:rPr sz="1400" spc="6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6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</a:t>
            </a:r>
            <a:endParaRPr sz="1400" dirty="0">
              <a:latin typeface="Times New Roman"/>
              <a:cs typeface="Times New Roman"/>
            </a:endParaRPr>
          </a:p>
          <a:p>
            <a:pPr marL="12700" algn="just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теряется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ценное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ощущение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первооткрывателей.</a:t>
            </a:r>
            <a:endParaRPr sz="1400" dirty="0">
              <a:latin typeface="Times New Roman"/>
              <a:cs typeface="Times New Roman"/>
            </a:endParaRPr>
          </a:p>
          <a:p>
            <a:pPr marL="12700" marR="7620" indent="359410" algn="just">
              <a:lnSpc>
                <a:spcPts val="1620"/>
              </a:lnSpc>
              <a:spcBef>
                <a:spcPts val="70"/>
              </a:spcBef>
            </a:pPr>
            <a:r>
              <a:rPr sz="1400" spc="-5" dirty="0">
                <a:latin typeface="Times New Roman"/>
                <a:cs typeface="Times New Roman"/>
              </a:rPr>
              <a:t>Во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время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работы</a:t>
            </a:r>
            <a:r>
              <a:rPr sz="1400" dirty="0">
                <a:latin typeface="Times New Roman"/>
                <a:cs typeface="Times New Roman"/>
              </a:rPr>
              <a:t> не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следует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требовать</a:t>
            </a:r>
            <a:r>
              <a:rPr sz="1400" dirty="0">
                <a:latin typeface="Times New Roman"/>
                <a:cs typeface="Times New Roman"/>
              </a:rPr>
              <a:t> от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идеальной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тишины: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работая</a:t>
            </a:r>
            <a:r>
              <a:rPr sz="1400" dirty="0">
                <a:latin typeface="Times New Roman"/>
                <a:cs typeface="Times New Roman"/>
              </a:rPr>
              <a:t> с</a:t>
            </a:r>
            <a:r>
              <a:rPr sz="1400" spc="-5" dirty="0">
                <a:latin typeface="Times New Roman"/>
                <a:cs typeface="Times New Roman"/>
              </a:rPr>
              <a:t> увлечением, </a:t>
            </a:r>
            <a:r>
              <a:rPr sz="1400" dirty="0">
                <a:latin typeface="Times New Roman"/>
                <a:cs typeface="Times New Roman"/>
              </a:rPr>
              <a:t>они </a:t>
            </a:r>
            <a:r>
              <a:rPr sz="1400" spc="-5" dirty="0">
                <a:latin typeface="Times New Roman"/>
                <a:cs typeface="Times New Roman"/>
              </a:rPr>
              <a:t>должны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раскрепощены.</a:t>
            </a:r>
            <a:endParaRPr sz="1400" dirty="0">
              <a:latin typeface="Times New Roman"/>
              <a:cs typeface="Times New Roman"/>
            </a:endParaRPr>
          </a:p>
          <a:p>
            <a:pPr marL="372110" algn="just">
              <a:lnSpc>
                <a:spcPts val="1530"/>
              </a:lnSpc>
            </a:pPr>
            <a:r>
              <a:rPr sz="1400" spc="-5" dirty="0">
                <a:latin typeface="Times New Roman"/>
                <a:cs typeface="Times New Roman"/>
              </a:rPr>
              <a:t>Воспитатель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постоянно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должен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стимулировать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детское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любопытство,</a:t>
            </a:r>
            <a:endParaRPr sz="1400" dirty="0">
              <a:latin typeface="Times New Roman"/>
              <a:cs typeface="Times New Roman"/>
            </a:endParaRPr>
          </a:p>
          <a:p>
            <a:pPr marL="12700" marR="6350" algn="just">
              <a:lnSpc>
                <a:spcPts val="161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готовым</a:t>
            </a:r>
            <a:r>
              <a:rPr sz="1400" dirty="0">
                <a:latin typeface="Times New Roman"/>
                <a:cs typeface="Times New Roman"/>
              </a:rPr>
              <a:t> 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вопросам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детей,</a:t>
            </a:r>
            <a:r>
              <a:rPr sz="1400" dirty="0">
                <a:latin typeface="Times New Roman"/>
                <a:cs typeface="Times New Roman"/>
              </a:rPr>
              <a:t> не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сообщать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знания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готовом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виде,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помочь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ответ</a:t>
            </a:r>
            <a:r>
              <a:rPr sz="1400" dirty="0">
                <a:latin typeface="Times New Roman"/>
                <a:cs typeface="Times New Roman"/>
              </a:rPr>
              <a:t> на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вопрос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ребенка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получить</a:t>
            </a:r>
            <a:r>
              <a:rPr sz="1400" dirty="0">
                <a:latin typeface="Times New Roman"/>
                <a:cs typeface="Times New Roman"/>
              </a:rPr>
              <a:t> их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самостоятельно,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поставив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небольшой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опыт.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Желательно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проверить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предложения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детей,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позволить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практике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убедиться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верности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или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неверности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5" dirty="0" err="1">
                <a:latin typeface="Times New Roman"/>
                <a:cs typeface="Times New Roman"/>
              </a:rPr>
              <a:t>своих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5" dirty="0" err="1" smtClean="0">
                <a:latin typeface="Times New Roman"/>
                <a:cs typeface="Times New Roman"/>
              </a:rPr>
              <a:t>предположений</a:t>
            </a:r>
            <a:endParaRPr lang="ru-RU" sz="1400" spc="-5" dirty="0" smtClean="0">
              <a:latin typeface="Times New Roman"/>
              <a:cs typeface="Times New Roman"/>
            </a:endParaRPr>
          </a:p>
          <a:p>
            <a:pPr marL="12700" marR="6350" algn="just">
              <a:lnSpc>
                <a:spcPts val="1610"/>
              </a:lnSpc>
              <a:spcBef>
                <a:spcPts val="75"/>
              </a:spcBef>
            </a:pPr>
            <a:endParaRPr lang="ru-RU" sz="1400" spc="-5" dirty="0">
              <a:latin typeface="Times New Roman"/>
              <a:cs typeface="Times New Roman"/>
            </a:endParaRPr>
          </a:p>
          <a:p>
            <a:pPr marL="12700" marR="6350" algn="just">
              <a:lnSpc>
                <a:spcPts val="1610"/>
              </a:lnSpc>
              <a:spcBef>
                <a:spcPts val="75"/>
              </a:spcBef>
            </a:pPr>
            <a:endParaRPr lang="ru-RU" sz="1400" spc="-5" dirty="0" smtClean="0">
              <a:latin typeface="Times New Roman"/>
              <a:cs typeface="Times New Roman"/>
            </a:endParaRPr>
          </a:p>
          <a:p>
            <a:pPr marL="12700" marR="6350" algn="just">
              <a:lnSpc>
                <a:spcPts val="1610"/>
              </a:lnSpc>
              <a:spcBef>
                <a:spcPts val="75"/>
              </a:spcBef>
            </a:pPr>
            <a:endParaRPr lang="ru-RU" sz="1400" spc="-5" dirty="0">
              <a:latin typeface="Times New Roman"/>
              <a:cs typeface="Times New Roman"/>
            </a:endParaRPr>
          </a:p>
          <a:p>
            <a:pPr marL="12700" marR="6350" algn="just">
              <a:lnSpc>
                <a:spcPts val="1610"/>
              </a:lnSpc>
              <a:spcBef>
                <a:spcPts val="75"/>
              </a:spcBef>
            </a:pPr>
            <a:endParaRPr lang="ru-RU" sz="1400" spc="-5" dirty="0" smtClean="0">
              <a:latin typeface="Times New Roman"/>
              <a:cs typeface="Times New Roman"/>
            </a:endParaRPr>
          </a:p>
          <a:p>
            <a:pPr marL="12700" marR="6350" algn="just">
              <a:lnSpc>
                <a:spcPts val="1610"/>
              </a:lnSpc>
              <a:spcBef>
                <a:spcPts val="75"/>
              </a:spcBef>
            </a:pPr>
            <a:endParaRPr lang="ru-RU" sz="1400" spc="-5" dirty="0">
              <a:latin typeface="Times New Roman"/>
              <a:cs typeface="Times New Roman"/>
            </a:endParaRPr>
          </a:p>
          <a:p>
            <a:pPr marL="12700" marR="6350" algn="just">
              <a:lnSpc>
                <a:spcPts val="1610"/>
              </a:lnSpc>
              <a:spcBef>
                <a:spcPts val="75"/>
              </a:spcBef>
            </a:pPr>
            <a:endParaRPr sz="1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459" y="689863"/>
            <a:ext cx="5969000" cy="9460281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algn="just">
              <a:lnSpc>
                <a:spcPts val="1620"/>
              </a:lnSpc>
              <a:spcBef>
                <a:spcPts val="204"/>
              </a:spcBef>
            </a:pPr>
            <a:r>
              <a:rPr sz="1400" dirty="0">
                <a:latin typeface="Times New Roman"/>
                <a:cs typeface="Times New Roman"/>
              </a:rPr>
              <a:t>(безусловно,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</a:t>
            </a:r>
            <a:r>
              <a:rPr sz="1400" dirty="0">
                <a:latin typeface="Times New Roman"/>
                <a:cs typeface="Times New Roman"/>
              </a:rPr>
              <a:t> этом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никому</a:t>
            </a:r>
            <a:r>
              <a:rPr sz="1400" dirty="0">
                <a:latin typeface="Times New Roman"/>
                <a:cs typeface="Times New Roman"/>
              </a:rPr>
              <a:t> не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будет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нанесен</a:t>
            </a:r>
            <a:r>
              <a:rPr sz="1400" dirty="0">
                <a:latin typeface="Times New Roman"/>
                <a:cs typeface="Times New Roman"/>
              </a:rPr>
              <a:t> вред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объекту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наблюдений,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ребенку).</a:t>
            </a:r>
            <a:endParaRPr sz="1400" dirty="0">
              <a:latin typeface="Times New Roman"/>
              <a:cs typeface="Times New Roman"/>
            </a:endParaRPr>
          </a:p>
          <a:p>
            <a:pPr marL="372110" algn="just">
              <a:lnSpc>
                <a:spcPts val="1530"/>
              </a:lnSpc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процессе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работы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воспитатель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поощряет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детей,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ищущих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собственные</a:t>
            </a:r>
            <a:endParaRPr sz="1400" dirty="0">
              <a:latin typeface="Times New Roman"/>
              <a:cs typeface="Times New Roman"/>
            </a:endParaRPr>
          </a:p>
          <a:p>
            <a:pPr marL="12700" marR="6350" algn="just">
              <a:lnSpc>
                <a:spcPts val="1610"/>
              </a:lnSpc>
              <a:spcBef>
                <a:spcPts val="75"/>
              </a:spcBef>
            </a:pPr>
            <a:r>
              <a:rPr sz="1400" spc="-5" dirty="0">
                <a:latin typeface="Times New Roman"/>
                <a:cs typeface="Times New Roman"/>
              </a:rPr>
              <a:t>способы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решения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задачи,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варьирующих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ход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эксперимента</a:t>
            </a:r>
            <a:r>
              <a:rPr sz="1400" dirty="0">
                <a:latin typeface="Times New Roman"/>
                <a:cs typeface="Times New Roman"/>
              </a:rPr>
              <a:t> и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экспериментальные действия.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то </a:t>
            </a:r>
            <a:r>
              <a:rPr sz="1400" dirty="0">
                <a:latin typeface="Times New Roman"/>
                <a:cs typeface="Times New Roman"/>
              </a:rPr>
              <a:t>же время </a:t>
            </a:r>
            <a:r>
              <a:rPr sz="1400" spc="-5" dirty="0">
                <a:latin typeface="Times New Roman"/>
                <a:cs typeface="Times New Roman"/>
              </a:rPr>
              <a:t>он </a:t>
            </a:r>
            <a:r>
              <a:rPr sz="1400" dirty="0">
                <a:latin typeface="Times New Roman"/>
                <a:cs typeface="Times New Roman"/>
              </a:rPr>
              <a:t>не </a:t>
            </a:r>
            <a:r>
              <a:rPr sz="1400" spc="-5" dirty="0">
                <a:latin typeface="Times New Roman"/>
                <a:cs typeface="Times New Roman"/>
              </a:rPr>
              <a:t>выпускает </a:t>
            </a:r>
            <a:r>
              <a:rPr sz="1400" dirty="0">
                <a:latin typeface="Times New Roman"/>
                <a:cs typeface="Times New Roman"/>
              </a:rPr>
              <a:t>из </a:t>
            </a:r>
            <a:r>
              <a:rPr sz="1400" spc="-5" dirty="0">
                <a:latin typeface="Times New Roman"/>
                <a:cs typeface="Times New Roman"/>
              </a:rPr>
              <a:t>поля зрения </a:t>
            </a:r>
            <a:r>
              <a:rPr sz="1400" dirty="0">
                <a:latin typeface="Times New Roman"/>
                <a:cs typeface="Times New Roman"/>
              </a:rPr>
              <a:t> тех, </a:t>
            </a:r>
            <a:r>
              <a:rPr sz="1400" spc="-5" dirty="0">
                <a:latin typeface="Times New Roman"/>
                <a:cs typeface="Times New Roman"/>
              </a:rPr>
              <a:t>кто </a:t>
            </a:r>
            <a:r>
              <a:rPr sz="1400" dirty="0">
                <a:latin typeface="Times New Roman"/>
                <a:cs typeface="Times New Roman"/>
              </a:rPr>
              <a:t>работает </a:t>
            </a:r>
            <a:r>
              <a:rPr sz="1400" spc="-5" dirty="0">
                <a:latin typeface="Times New Roman"/>
                <a:cs typeface="Times New Roman"/>
              </a:rPr>
              <a:t>медленно, по какой-то причине отстает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теряет основную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мысль.</a:t>
            </a:r>
            <a:endParaRPr sz="1400" dirty="0">
              <a:latin typeface="Times New Roman"/>
              <a:cs typeface="Times New Roman"/>
            </a:endParaRPr>
          </a:p>
          <a:p>
            <a:pPr marL="12700" marR="5715" indent="359410" algn="just">
              <a:lnSpc>
                <a:spcPts val="1610"/>
              </a:lnSpc>
              <a:spcBef>
                <a:spcPts val="5"/>
              </a:spcBef>
            </a:pPr>
            <a:r>
              <a:rPr sz="1400" spc="-5" dirty="0">
                <a:latin typeface="Times New Roman"/>
                <a:cs typeface="Times New Roman"/>
              </a:rPr>
              <a:t>Заключительным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этапом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эксперимента</a:t>
            </a:r>
            <a:r>
              <a:rPr sz="1400" dirty="0">
                <a:latin typeface="Times New Roman"/>
                <a:cs typeface="Times New Roman"/>
              </a:rPr>
              <a:t> является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подведение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итогов</a:t>
            </a:r>
            <a:r>
              <a:rPr sz="1400" dirty="0">
                <a:latin typeface="Times New Roman"/>
                <a:cs typeface="Times New Roman"/>
              </a:rPr>
              <a:t> и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формулирование</a:t>
            </a:r>
            <a:r>
              <a:rPr sz="1400" dirty="0">
                <a:latin typeface="Times New Roman"/>
                <a:cs typeface="Times New Roman"/>
              </a:rPr>
              <a:t> выводов.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формулировании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выводов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необходимо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стимулировать развитие речи детей путем постановки неповторяющихся по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содержанию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вопросов,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требующих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развернутого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ответа.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анализе и </a:t>
            </a:r>
            <a:r>
              <a:rPr sz="1400" spc="-5" dirty="0">
                <a:latin typeface="Times New Roman"/>
                <a:cs typeface="Times New Roman"/>
              </a:rPr>
              <a:t>фиксировании полученных результатов необходимо помнить, </a:t>
            </a:r>
            <a:r>
              <a:rPr sz="1400" dirty="0">
                <a:latin typeface="Times New Roman"/>
                <a:cs typeface="Times New Roman"/>
              </a:rPr>
              <a:t>что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непредусмотренный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результат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является </a:t>
            </a:r>
            <a:r>
              <a:rPr sz="1400" spc="-5" dirty="0">
                <a:latin typeface="Times New Roman"/>
                <a:cs typeface="Times New Roman"/>
              </a:rPr>
              <a:t>неправильным.</a:t>
            </a:r>
            <a:endParaRPr sz="1400" dirty="0">
              <a:latin typeface="Times New Roman"/>
              <a:cs typeface="Times New Roman"/>
            </a:endParaRPr>
          </a:p>
          <a:p>
            <a:pPr marL="372110" algn="just">
              <a:lnSpc>
                <a:spcPts val="1530"/>
              </a:lnSpc>
            </a:pPr>
            <a:r>
              <a:rPr sz="1400" dirty="0">
                <a:latin typeface="Times New Roman"/>
                <a:cs typeface="Times New Roman"/>
              </a:rPr>
              <a:t>После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эксперимента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дети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должны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самостоятельно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привести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порядок</a:t>
            </a:r>
            <a:endParaRPr sz="14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ts val="161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рабочее </a:t>
            </a:r>
            <a:r>
              <a:rPr sz="1400" spc="-5" dirty="0">
                <a:latin typeface="Times New Roman"/>
                <a:cs typeface="Times New Roman"/>
              </a:rPr>
              <a:t>место </a:t>
            </a:r>
            <a:r>
              <a:rPr sz="1400" dirty="0">
                <a:latin typeface="Times New Roman"/>
                <a:cs typeface="Times New Roman"/>
              </a:rPr>
              <a:t>– </a:t>
            </a:r>
            <a:r>
              <a:rPr sz="1400" spc="-5" dirty="0">
                <a:latin typeface="Times New Roman"/>
                <a:cs typeface="Times New Roman"/>
              </a:rPr>
              <a:t>почистить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спрятать оборудование, протереть столы, убрать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мусор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вымыть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руки</a:t>
            </a:r>
            <a:r>
              <a:rPr sz="1400" dirty="0">
                <a:latin typeface="Times New Roman"/>
                <a:cs typeface="Times New Roman"/>
              </a:rPr>
              <a:t> с</a:t>
            </a:r>
            <a:r>
              <a:rPr sz="1400" spc="-5" dirty="0">
                <a:latin typeface="Times New Roman"/>
                <a:cs typeface="Times New Roman"/>
              </a:rPr>
              <a:t> мылом.</a:t>
            </a:r>
            <a:endParaRPr sz="1400" dirty="0">
              <a:latin typeface="Times New Roman"/>
              <a:cs typeface="Times New Roman"/>
            </a:endParaRPr>
          </a:p>
          <a:p>
            <a:pPr marL="372110" algn="just">
              <a:lnSpc>
                <a:spcPts val="1525"/>
              </a:lnSpc>
            </a:pPr>
            <a:r>
              <a:rPr sz="1400" spc="-5" dirty="0">
                <a:latin typeface="Times New Roman"/>
                <a:cs typeface="Times New Roman"/>
              </a:rPr>
              <a:t>Эксперименты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позволяют</a:t>
            </a:r>
            <a:r>
              <a:rPr sz="1400" spc="5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объединить</a:t>
            </a:r>
            <a:r>
              <a:rPr sz="1400" spc="5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виды</a:t>
            </a:r>
            <a:r>
              <a:rPr sz="1400" spc="5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деятельности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</a:p>
          <a:p>
            <a:pPr marL="12700" marR="7620" algn="just">
              <a:lnSpc>
                <a:spcPts val="1610"/>
              </a:lnSpc>
              <a:spcBef>
                <a:spcPts val="75"/>
              </a:spcBef>
            </a:pPr>
            <a:r>
              <a:rPr sz="1400" spc="-5" dirty="0">
                <a:latin typeface="Times New Roman"/>
                <a:cs typeface="Times New Roman"/>
              </a:rPr>
              <a:t>стороны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воспитания.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Инициатива</a:t>
            </a:r>
            <a:r>
              <a:rPr sz="1400" dirty="0">
                <a:latin typeface="Times New Roman"/>
                <a:cs typeface="Times New Roman"/>
              </a:rPr>
              <a:t> по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проведению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распределяется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равномерно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между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воспитателем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детьми.</a:t>
            </a:r>
            <a:endParaRPr sz="1400" dirty="0">
              <a:latin typeface="Times New Roman"/>
              <a:cs typeface="Times New Roman"/>
            </a:endParaRPr>
          </a:p>
          <a:p>
            <a:pPr marL="372110" algn="just">
              <a:lnSpc>
                <a:spcPts val="1535"/>
              </a:lnSpc>
            </a:pPr>
            <a:r>
              <a:rPr sz="1400" dirty="0">
                <a:latin typeface="Times New Roman"/>
                <a:cs typeface="Times New Roman"/>
              </a:rPr>
              <a:t>Таким</a:t>
            </a:r>
            <a:r>
              <a:rPr sz="1400" spc="5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образом,</a:t>
            </a:r>
            <a:r>
              <a:rPr sz="1400" spc="5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опытно-экспериментальная</a:t>
            </a:r>
            <a:r>
              <a:rPr sz="1400" spc="5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деятельность</a:t>
            </a:r>
            <a:r>
              <a:rPr sz="1400" spc="5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специально</a:t>
            </a:r>
            <a:endParaRPr sz="1400" dirty="0">
              <a:latin typeface="Times New Roman"/>
              <a:cs typeface="Times New Roman"/>
            </a:endParaRPr>
          </a:p>
          <a:p>
            <a:pPr marL="12700" marR="6350" algn="just">
              <a:lnSpc>
                <a:spcPts val="1610"/>
              </a:lnSpc>
              <a:spcBef>
                <a:spcPts val="85"/>
              </a:spcBef>
            </a:pPr>
            <a:r>
              <a:rPr sz="1400" spc="-5" dirty="0">
                <a:latin typeface="Times New Roman"/>
                <a:cs typeface="Times New Roman"/>
              </a:rPr>
              <a:t>организованная деятельность, которая способствует становлению целостной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картины мира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ребенка.</a:t>
            </a:r>
          </a:p>
          <a:p>
            <a:pPr marL="1329055" marR="76835" indent="-1150620" algn="just">
              <a:lnSpc>
                <a:spcPts val="1610"/>
              </a:lnSpc>
              <a:spcBef>
                <a:spcPts val="20"/>
              </a:spcBef>
            </a:pPr>
            <a:r>
              <a:rPr sz="1400" b="1" dirty="0">
                <a:latin typeface="Times New Roman"/>
                <a:cs typeface="Times New Roman"/>
              </a:rPr>
              <a:t>7. </a:t>
            </a:r>
            <a:r>
              <a:rPr sz="1400" b="1" spc="-5" dirty="0">
                <a:latin typeface="Times New Roman"/>
                <a:cs typeface="Times New Roman"/>
              </a:rPr>
              <a:t>Организация развивающей предметно-пространственной </a:t>
            </a:r>
            <a:r>
              <a:rPr sz="1400" b="1" dirty="0">
                <a:latin typeface="Times New Roman"/>
                <a:cs typeface="Times New Roman"/>
              </a:rPr>
              <a:t>среды для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опытно-экспериментальной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деятельности</a:t>
            </a:r>
            <a:endParaRPr sz="1400" dirty="0">
              <a:latin typeface="Times New Roman"/>
              <a:cs typeface="Times New Roman"/>
            </a:endParaRPr>
          </a:p>
          <a:p>
            <a:pPr marL="372110" algn="just">
              <a:lnSpc>
                <a:spcPts val="1505"/>
              </a:lnSpc>
            </a:pP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реализации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проекта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необходимо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создать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условия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организации</a:t>
            </a:r>
            <a:endParaRPr sz="1400" dirty="0">
              <a:latin typeface="Times New Roman"/>
              <a:cs typeface="Times New Roman"/>
            </a:endParaRPr>
          </a:p>
          <a:p>
            <a:pPr marL="12700" marR="5715" algn="just">
              <a:lnSpc>
                <a:spcPct val="95900"/>
              </a:lnSpc>
              <a:spcBef>
                <a:spcPts val="30"/>
              </a:spcBef>
            </a:pPr>
            <a:r>
              <a:rPr sz="1400" spc="-5" dirty="0">
                <a:latin typeface="Times New Roman"/>
                <a:cs typeface="Times New Roman"/>
              </a:rPr>
              <a:t>самостоятельной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поисковой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исследовательской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деятельности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Это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центра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активности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«Юный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исследователь»,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котором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будет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собрано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необходимое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оборудование</a:t>
            </a:r>
            <a:r>
              <a:rPr sz="1400" dirty="0">
                <a:latin typeface="Times New Roman"/>
                <a:cs typeface="Times New Roman"/>
              </a:rPr>
              <a:t> для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проведения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опытов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экспериментов.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Данный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центр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должен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находятся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доступном</a:t>
            </a:r>
            <a:r>
              <a:rPr sz="1400" dirty="0">
                <a:latin typeface="Times New Roman"/>
                <a:cs typeface="Times New Roman"/>
              </a:rPr>
              <a:t> для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детей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месте.</a:t>
            </a:r>
          </a:p>
          <a:p>
            <a:pPr marL="12700">
              <a:lnSpc>
                <a:spcPts val="1570"/>
              </a:lnSpc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центре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могут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быть:</a:t>
            </a:r>
            <a:endParaRPr sz="1400" dirty="0">
              <a:latin typeface="Times New Roman"/>
              <a:cs typeface="Times New Roman"/>
            </a:endParaRPr>
          </a:p>
          <a:p>
            <a:pPr marL="12700" marR="180975">
              <a:lnSpc>
                <a:spcPts val="1610"/>
              </a:lnSpc>
              <a:spcBef>
                <a:spcPts val="75"/>
              </a:spcBef>
              <a:buChar char="•"/>
              <a:tabLst>
                <a:tab pos="120014" algn="l"/>
              </a:tabLst>
            </a:pPr>
            <a:r>
              <a:rPr sz="1400" spc="-5" dirty="0">
                <a:latin typeface="Times New Roman"/>
                <a:cs typeface="Times New Roman"/>
              </a:rPr>
              <a:t>Различные приборы: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весы,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увеличительные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стекла,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магниты,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микроскопы,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лупы;</a:t>
            </a:r>
            <a:endParaRPr sz="1400" dirty="0">
              <a:latin typeface="Times New Roman"/>
              <a:cs typeface="Times New Roman"/>
            </a:endParaRPr>
          </a:p>
          <a:p>
            <a:pPr marL="12700" marR="799465">
              <a:lnSpc>
                <a:spcPts val="1610"/>
              </a:lnSpc>
              <a:spcBef>
                <a:spcPts val="10"/>
              </a:spcBef>
              <a:buChar char="•"/>
              <a:tabLst>
                <a:tab pos="119380" algn="l"/>
              </a:tabLst>
            </a:pPr>
            <a:r>
              <a:rPr sz="1400" spc="-5" dirty="0">
                <a:latin typeface="Times New Roman"/>
                <a:cs typeface="Times New Roman"/>
              </a:rPr>
              <a:t>Разнообразные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сосуды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 </a:t>
            </a:r>
            <a:r>
              <a:rPr sz="1400" spc="-5" dirty="0">
                <a:latin typeface="Times New Roman"/>
                <a:cs typeface="Times New Roman"/>
              </a:rPr>
              <a:t>различных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материалов: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стекла,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металла,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пластмассы;</a:t>
            </a:r>
            <a:endParaRPr sz="1400" dirty="0">
              <a:latin typeface="Times New Roman"/>
              <a:cs typeface="Times New Roman"/>
            </a:endParaRPr>
          </a:p>
          <a:p>
            <a:pPr marL="119380" indent="-106680">
              <a:lnSpc>
                <a:spcPts val="1525"/>
              </a:lnSpc>
              <a:buChar char="•"/>
              <a:tabLst>
                <a:tab pos="119380" algn="l"/>
              </a:tabLst>
            </a:pPr>
            <a:r>
              <a:rPr sz="1400" spc="-5" dirty="0">
                <a:latin typeface="Times New Roman"/>
                <a:cs typeface="Times New Roman"/>
              </a:rPr>
              <a:t>Природные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материалы: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листья,</a:t>
            </a:r>
            <a:r>
              <a:rPr sz="1400" dirty="0">
                <a:latin typeface="Times New Roman"/>
                <a:cs typeface="Times New Roman"/>
              </a:rPr>
              <a:t> песок,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глина,</a:t>
            </a:r>
            <a:r>
              <a:rPr sz="1400" spc="-5" dirty="0">
                <a:latin typeface="Times New Roman"/>
                <a:cs typeface="Times New Roman"/>
              </a:rPr>
              <a:t> земля,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семена;</a:t>
            </a:r>
            <a:endParaRPr sz="1400" dirty="0">
              <a:latin typeface="Times New Roman"/>
              <a:cs typeface="Times New Roman"/>
            </a:endParaRPr>
          </a:p>
          <a:p>
            <a:pPr marL="119380" indent="-107314">
              <a:lnSpc>
                <a:spcPts val="1610"/>
              </a:lnSpc>
              <a:buChar char="•"/>
              <a:tabLst>
                <a:tab pos="120014" algn="l"/>
              </a:tabLst>
            </a:pPr>
            <a:r>
              <a:rPr sz="1400" dirty="0">
                <a:latin typeface="Times New Roman"/>
                <a:cs typeface="Times New Roman"/>
              </a:rPr>
              <a:t>Гайки,</a:t>
            </a:r>
            <a:r>
              <a:rPr sz="1400" spc="-5" dirty="0">
                <a:latin typeface="Times New Roman"/>
                <a:cs typeface="Times New Roman"/>
              </a:rPr>
              <a:t> скрепки,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винтики,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гвоздик, проволока;</a:t>
            </a:r>
            <a:endParaRPr sz="1400" dirty="0">
              <a:latin typeface="Times New Roman"/>
              <a:cs typeface="Times New Roman"/>
            </a:endParaRPr>
          </a:p>
          <a:p>
            <a:pPr marL="12700" marR="116205">
              <a:lnSpc>
                <a:spcPts val="1610"/>
              </a:lnSpc>
              <a:spcBef>
                <a:spcPts val="75"/>
              </a:spcBef>
              <a:buChar char="•"/>
              <a:tabLst>
                <a:tab pos="120014" algn="l"/>
              </a:tabLst>
            </a:pPr>
            <a:r>
              <a:rPr sz="1400" spc="-5" dirty="0">
                <a:latin typeface="Times New Roman"/>
                <a:cs typeface="Times New Roman"/>
              </a:rPr>
              <a:t>Медицинские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материалы: пипетки,</a:t>
            </a:r>
            <a:r>
              <a:rPr sz="1400" dirty="0">
                <a:latin typeface="Times New Roman"/>
                <a:cs typeface="Times New Roman"/>
              </a:rPr>
              <a:t> колбы, </a:t>
            </a:r>
            <a:r>
              <a:rPr sz="1400" spc="-5" dirty="0">
                <a:latin typeface="Times New Roman"/>
                <a:cs typeface="Times New Roman"/>
              </a:rPr>
              <a:t>шприцы,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мерные</a:t>
            </a:r>
            <a:r>
              <a:rPr sz="1400" dirty="0">
                <a:latin typeface="Times New Roman"/>
                <a:cs typeface="Times New Roman"/>
              </a:rPr>
              <a:t> ложечки, </a:t>
            </a:r>
            <a:r>
              <a:rPr sz="1400" spc="-5" dirty="0">
                <a:latin typeface="Times New Roman"/>
                <a:cs typeface="Times New Roman"/>
              </a:rPr>
              <a:t>вата,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бинт;</a:t>
            </a:r>
            <a:endParaRPr sz="1400" dirty="0">
              <a:latin typeface="Times New Roman"/>
              <a:cs typeface="Times New Roman"/>
            </a:endParaRPr>
          </a:p>
          <a:p>
            <a:pPr marL="119380" indent="-107314">
              <a:lnSpc>
                <a:spcPts val="1540"/>
              </a:lnSpc>
              <a:buChar char="•"/>
              <a:tabLst>
                <a:tab pos="120014" algn="l"/>
              </a:tabLst>
            </a:pPr>
            <a:r>
              <a:rPr sz="1400" spc="-5" dirty="0">
                <a:latin typeface="Times New Roman"/>
                <a:cs typeface="Times New Roman"/>
              </a:rPr>
              <a:t>Бросовый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материал: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пластмасса,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кусочки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ткани,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кожи,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меха;</a:t>
            </a:r>
            <a:endParaRPr sz="1400" dirty="0">
              <a:latin typeface="Times New Roman"/>
              <a:cs typeface="Times New Roman"/>
            </a:endParaRPr>
          </a:p>
          <a:p>
            <a:pPr marL="119380" indent="-107314">
              <a:lnSpc>
                <a:spcPts val="1610"/>
              </a:lnSpc>
              <a:buChar char="•"/>
              <a:tabLst>
                <a:tab pos="120014" algn="l"/>
              </a:tabLst>
            </a:pPr>
            <a:r>
              <a:rPr sz="1400" spc="-5" dirty="0">
                <a:latin typeface="Times New Roman"/>
                <a:cs typeface="Times New Roman"/>
              </a:rPr>
              <a:t>Мука,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соль,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сода,</a:t>
            </a:r>
            <a:r>
              <a:rPr sz="1400" spc="-5" dirty="0">
                <a:latin typeface="Times New Roman"/>
                <a:cs typeface="Times New Roman"/>
              </a:rPr>
              <a:t> свечи,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фонарики;</a:t>
            </a:r>
            <a:endParaRPr sz="1400" dirty="0">
              <a:latin typeface="Times New Roman"/>
              <a:cs typeface="Times New Roman"/>
            </a:endParaRPr>
          </a:p>
          <a:p>
            <a:pPr marL="119380" indent="-107314">
              <a:lnSpc>
                <a:spcPts val="1610"/>
              </a:lnSpc>
              <a:buChar char="•"/>
              <a:tabLst>
                <a:tab pos="120014" algn="l"/>
              </a:tabLst>
            </a:pPr>
            <a:r>
              <a:rPr sz="1400" spc="-5" dirty="0">
                <a:latin typeface="Times New Roman"/>
                <a:cs typeface="Times New Roman"/>
              </a:rPr>
              <a:t>Детские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халаты,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фартуки;</a:t>
            </a:r>
            <a:endParaRPr sz="1400" dirty="0">
              <a:latin typeface="Times New Roman"/>
              <a:cs typeface="Times New Roman"/>
            </a:endParaRPr>
          </a:p>
          <a:p>
            <a:pPr marL="119380" indent="-107314">
              <a:lnSpc>
                <a:spcPts val="1610"/>
              </a:lnSpc>
              <a:buChar char="•"/>
              <a:tabLst>
                <a:tab pos="120014" algn="l"/>
              </a:tabLst>
            </a:pPr>
            <a:r>
              <a:rPr sz="1400" spc="-5" dirty="0">
                <a:latin typeface="Times New Roman"/>
                <a:cs typeface="Times New Roman"/>
              </a:rPr>
              <a:t>Схемы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проведения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опытов;</a:t>
            </a:r>
            <a:endParaRPr sz="1400" dirty="0">
              <a:latin typeface="Times New Roman"/>
              <a:cs typeface="Times New Roman"/>
            </a:endParaRPr>
          </a:p>
          <a:p>
            <a:pPr marL="119380" indent="-107314">
              <a:lnSpc>
                <a:spcPts val="1645"/>
              </a:lnSpc>
              <a:buChar char="•"/>
              <a:tabLst>
                <a:tab pos="120014" algn="l"/>
              </a:tabLst>
            </a:pPr>
            <a:r>
              <a:rPr sz="1400" spc="-5" dirty="0">
                <a:latin typeface="Times New Roman"/>
                <a:cs typeface="Times New Roman"/>
              </a:rPr>
              <a:t>Журнал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5" dirty="0">
                <a:latin typeface="Times New Roman"/>
                <a:cs typeface="Times New Roman"/>
              </a:rPr>
              <a:t> фиксирования </a:t>
            </a:r>
            <a:r>
              <a:rPr sz="1400" spc="-5" dirty="0" err="1">
                <a:latin typeface="Times New Roman"/>
                <a:cs typeface="Times New Roman"/>
              </a:rPr>
              <a:t>результатов</a:t>
            </a:r>
            <a:r>
              <a:rPr sz="1400" spc="-5" dirty="0" smtClean="0">
                <a:latin typeface="Times New Roman"/>
                <a:cs typeface="Times New Roman"/>
              </a:rPr>
              <a:t>.</a:t>
            </a:r>
            <a:endParaRPr lang="ru-RU" sz="1400" spc="-5" dirty="0" smtClean="0">
              <a:latin typeface="Times New Roman"/>
              <a:cs typeface="Times New Roman"/>
            </a:endParaRPr>
          </a:p>
          <a:p>
            <a:pPr marL="119380" indent="-107314">
              <a:lnSpc>
                <a:spcPts val="1645"/>
              </a:lnSpc>
              <a:buChar char="•"/>
              <a:tabLst>
                <a:tab pos="120014" algn="l"/>
              </a:tabLst>
            </a:pPr>
            <a:r>
              <a:rPr lang="ru-RU" sz="1400" dirty="0">
                <a:latin typeface="Times New Roman"/>
                <a:cs typeface="Times New Roman"/>
              </a:rPr>
              <a:t>Да</a:t>
            </a:r>
            <a:r>
              <a:rPr lang="ru-RU" sz="1400" spc="-10" dirty="0">
                <a:latin typeface="Times New Roman"/>
                <a:cs typeface="Times New Roman"/>
              </a:rPr>
              <a:t>н</a:t>
            </a:r>
            <a:r>
              <a:rPr lang="ru-RU" sz="1400" dirty="0">
                <a:latin typeface="Times New Roman"/>
                <a:cs typeface="Times New Roman"/>
              </a:rPr>
              <a:t>н</a:t>
            </a:r>
            <a:r>
              <a:rPr lang="ru-RU" sz="1400" spc="-10" dirty="0">
                <a:latin typeface="Times New Roman"/>
                <a:cs typeface="Times New Roman"/>
              </a:rPr>
              <a:t>о</a:t>
            </a:r>
            <a:r>
              <a:rPr lang="ru-RU" sz="1400" dirty="0">
                <a:latin typeface="Times New Roman"/>
                <a:cs typeface="Times New Roman"/>
              </a:rPr>
              <a:t>е	</a:t>
            </a:r>
            <a:r>
              <a:rPr lang="ru-RU" sz="1400" spc="-10" dirty="0">
                <a:latin typeface="Times New Roman"/>
                <a:cs typeface="Times New Roman"/>
              </a:rPr>
              <a:t>о</a:t>
            </a:r>
            <a:r>
              <a:rPr lang="ru-RU" sz="1400" spc="5" dirty="0">
                <a:latin typeface="Times New Roman"/>
                <a:cs typeface="Times New Roman"/>
              </a:rPr>
              <a:t>б</a:t>
            </a:r>
            <a:r>
              <a:rPr lang="ru-RU" sz="1400" spc="-10" dirty="0">
                <a:latin typeface="Times New Roman"/>
                <a:cs typeface="Times New Roman"/>
              </a:rPr>
              <a:t>о</a:t>
            </a:r>
            <a:r>
              <a:rPr lang="ru-RU" sz="1400" spc="5" dirty="0">
                <a:latin typeface="Times New Roman"/>
                <a:cs typeface="Times New Roman"/>
              </a:rPr>
              <a:t>р</a:t>
            </a:r>
            <a:r>
              <a:rPr lang="ru-RU" sz="1400" spc="-20" dirty="0">
                <a:latin typeface="Times New Roman"/>
                <a:cs typeface="Times New Roman"/>
              </a:rPr>
              <a:t>у</a:t>
            </a:r>
            <a:r>
              <a:rPr lang="ru-RU" sz="1400" spc="5" dirty="0">
                <a:latin typeface="Times New Roman"/>
                <a:cs typeface="Times New Roman"/>
              </a:rPr>
              <a:t>до</a:t>
            </a:r>
            <a:r>
              <a:rPr lang="ru-RU" sz="1400" spc="-5" dirty="0">
                <a:latin typeface="Times New Roman"/>
                <a:cs typeface="Times New Roman"/>
              </a:rPr>
              <a:t>в</a:t>
            </a:r>
            <a:r>
              <a:rPr lang="ru-RU" sz="1400" spc="-15" dirty="0">
                <a:latin typeface="Times New Roman"/>
                <a:cs typeface="Times New Roman"/>
              </a:rPr>
              <a:t>а</a:t>
            </a:r>
            <a:r>
              <a:rPr lang="ru-RU" sz="1400" dirty="0">
                <a:latin typeface="Times New Roman"/>
                <a:cs typeface="Times New Roman"/>
              </a:rPr>
              <a:t>ние	п</a:t>
            </a:r>
            <a:r>
              <a:rPr lang="ru-RU" sz="1400" spc="5" dirty="0">
                <a:latin typeface="Times New Roman"/>
                <a:cs typeface="Times New Roman"/>
              </a:rPr>
              <a:t>о</a:t>
            </a:r>
            <a:r>
              <a:rPr lang="ru-RU" sz="1400" spc="-5" dirty="0">
                <a:latin typeface="Times New Roman"/>
                <a:cs typeface="Times New Roman"/>
              </a:rPr>
              <a:t>з</a:t>
            </a:r>
            <a:r>
              <a:rPr lang="ru-RU" sz="1400" spc="-15" dirty="0">
                <a:latin typeface="Times New Roman"/>
                <a:cs typeface="Times New Roman"/>
              </a:rPr>
              <a:t>в</a:t>
            </a:r>
            <a:r>
              <a:rPr lang="ru-RU" sz="1400" spc="5" dirty="0">
                <a:latin typeface="Times New Roman"/>
                <a:cs typeface="Times New Roman"/>
              </a:rPr>
              <a:t>о</a:t>
            </a:r>
            <a:r>
              <a:rPr lang="ru-RU" sz="1400" spc="-5" dirty="0">
                <a:latin typeface="Times New Roman"/>
                <a:cs typeface="Times New Roman"/>
              </a:rPr>
              <a:t>л</a:t>
            </a:r>
            <a:r>
              <a:rPr lang="ru-RU" sz="1400" dirty="0">
                <a:latin typeface="Times New Roman"/>
                <a:cs typeface="Times New Roman"/>
              </a:rPr>
              <a:t>ит	</a:t>
            </a:r>
            <a:r>
              <a:rPr lang="ru-RU" sz="1400" spc="-10" dirty="0">
                <a:latin typeface="Times New Roman"/>
                <a:cs typeface="Times New Roman"/>
              </a:rPr>
              <a:t>про</a:t>
            </a:r>
            <a:r>
              <a:rPr lang="ru-RU" sz="1400" spc="-5" dirty="0">
                <a:latin typeface="Times New Roman"/>
                <a:cs typeface="Times New Roman"/>
              </a:rPr>
              <a:t>в</a:t>
            </a:r>
            <a:r>
              <a:rPr lang="ru-RU" sz="1400" spc="5" dirty="0">
                <a:latin typeface="Times New Roman"/>
                <a:cs typeface="Times New Roman"/>
              </a:rPr>
              <a:t>о</a:t>
            </a:r>
            <a:r>
              <a:rPr lang="ru-RU" sz="1400" spc="-10" dirty="0">
                <a:latin typeface="Times New Roman"/>
                <a:cs typeface="Times New Roman"/>
              </a:rPr>
              <a:t>д</a:t>
            </a:r>
            <a:r>
              <a:rPr lang="ru-RU" sz="1400" dirty="0">
                <a:latin typeface="Times New Roman"/>
                <a:cs typeface="Times New Roman"/>
              </a:rPr>
              <a:t>и</a:t>
            </a:r>
            <a:r>
              <a:rPr lang="ru-RU" sz="1400" spc="-5" dirty="0">
                <a:latin typeface="Times New Roman"/>
                <a:cs typeface="Times New Roman"/>
              </a:rPr>
              <a:t>т</a:t>
            </a:r>
            <a:r>
              <a:rPr lang="ru-RU" sz="1400" dirty="0">
                <a:latin typeface="Times New Roman"/>
                <a:cs typeface="Times New Roman"/>
              </a:rPr>
              <a:t>ь	</a:t>
            </a:r>
            <a:r>
              <a:rPr lang="ru-RU" sz="1400" spc="5" dirty="0">
                <a:latin typeface="Times New Roman"/>
                <a:cs typeface="Times New Roman"/>
              </a:rPr>
              <a:t>о</a:t>
            </a:r>
            <a:r>
              <a:rPr lang="ru-RU" sz="1400" spc="-10" dirty="0">
                <a:latin typeface="Times New Roman"/>
                <a:cs typeface="Times New Roman"/>
              </a:rPr>
              <a:t>п</a:t>
            </a:r>
            <a:r>
              <a:rPr lang="ru-RU" sz="1400" dirty="0">
                <a:latin typeface="Times New Roman"/>
                <a:cs typeface="Times New Roman"/>
              </a:rPr>
              <a:t>ы</a:t>
            </a:r>
            <a:r>
              <a:rPr lang="ru-RU" sz="1400" spc="-15" dirty="0">
                <a:latin typeface="Times New Roman"/>
                <a:cs typeface="Times New Roman"/>
              </a:rPr>
              <a:t>т</a:t>
            </a:r>
            <a:r>
              <a:rPr lang="ru-RU" sz="1400" dirty="0">
                <a:latin typeface="Times New Roman"/>
                <a:cs typeface="Times New Roman"/>
              </a:rPr>
              <a:t>ы	</a:t>
            </a:r>
            <a:r>
              <a:rPr lang="ru-RU" sz="1400" spc="5" dirty="0">
                <a:latin typeface="Times New Roman"/>
                <a:cs typeface="Times New Roman"/>
              </a:rPr>
              <a:t>д</a:t>
            </a:r>
            <a:r>
              <a:rPr lang="ru-RU" sz="1400" dirty="0">
                <a:latin typeface="Times New Roman"/>
                <a:cs typeface="Times New Roman"/>
              </a:rPr>
              <a:t>е</a:t>
            </a:r>
            <a:r>
              <a:rPr lang="ru-RU" sz="1400" spc="-15" dirty="0">
                <a:latin typeface="Times New Roman"/>
                <a:cs typeface="Times New Roman"/>
              </a:rPr>
              <a:t>т</a:t>
            </a:r>
            <a:r>
              <a:rPr lang="ru-RU" sz="1400" dirty="0">
                <a:latin typeface="Times New Roman"/>
                <a:cs typeface="Times New Roman"/>
              </a:rPr>
              <a:t>ям	как	</a:t>
            </a:r>
            <a:r>
              <a:rPr lang="ru-RU" sz="1400" spc="-10" dirty="0">
                <a:latin typeface="Times New Roman"/>
                <a:cs typeface="Times New Roman"/>
              </a:rPr>
              <a:t>п</a:t>
            </a:r>
            <a:r>
              <a:rPr lang="ru-RU" sz="1400" spc="5" dirty="0">
                <a:latin typeface="Times New Roman"/>
                <a:cs typeface="Times New Roman"/>
              </a:rPr>
              <a:t>од  </a:t>
            </a:r>
            <a:r>
              <a:rPr lang="ru-RU" sz="1400" spc="-5" dirty="0">
                <a:latin typeface="Times New Roman"/>
                <a:cs typeface="Times New Roman"/>
              </a:rPr>
              <a:t>руководством взрослого, </a:t>
            </a:r>
            <a:r>
              <a:rPr lang="ru-RU" sz="1400" dirty="0">
                <a:latin typeface="Times New Roman"/>
                <a:cs typeface="Times New Roman"/>
              </a:rPr>
              <a:t>так</a:t>
            </a:r>
            <a:r>
              <a:rPr lang="ru-RU" sz="1400" spc="-15" dirty="0">
                <a:latin typeface="Times New Roman"/>
                <a:cs typeface="Times New Roman"/>
              </a:rPr>
              <a:t> </a:t>
            </a:r>
            <a:r>
              <a:rPr lang="ru-RU" sz="1400" dirty="0">
                <a:latin typeface="Times New Roman"/>
                <a:cs typeface="Times New Roman"/>
              </a:rPr>
              <a:t>и </a:t>
            </a:r>
            <a:r>
              <a:rPr lang="ru-RU" sz="1400" spc="-5" dirty="0">
                <a:latin typeface="Times New Roman"/>
                <a:cs typeface="Times New Roman"/>
              </a:rPr>
              <a:t>самостоятельно</a:t>
            </a:r>
            <a:endParaRPr sz="1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5655</Words>
  <Application>Microsoft Office PowerPoint</Application>
  <PresentationFormat>Произвольный</PresentationFormat>
  <Paragraphs>515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Проект на тему: «Снег и его свойства»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на тему: «Снег и его свойства»</dc:title>
  <dc:creator>Диана</dc:creator>
  <cp:lastModifiedBy>User</cp:lastModifiedBy>
  <cp:revision>2</cp:revision>
  <dcterms:created xsi:type="dcterms:W3CDTF">2022-04-14T05:40:27Z</dcterms:created>
  <dcterms:modified xsi:type="dcterms:W3CDTF">2022-05-11T05:50:37Z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2021-03-04T00:00:00Z</vt:filetime>
  </property>
  <property fmtid="{D5CDD505-2E9C-101B-9397-08002B2CF9AE}" pid="3" name="Creator">
    <vt:lpwstr>Acrobat PDFMaker 11 для Word</vt:lpwstr>
  </property>
  <property fmtid="{D5CDD505-2E9C-101B-9397-08002B2CF9AE}" pid="4" name="LastSaved">
    <vt:filetime>2022-04-14T00:00:00Z</vt:filetime>
  </property>
</Properties>
</file>